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96" r:id="rId2"/>
    <p:sldId id="658" r:id="rId3"/>
    <p:sldId id="631" r:id="rId4"/>
    <p:sldId id="607" r:id="rId5"/>
    <p:sldId id="632" r:id="rId6"/>
    <p:sldId id="291" r:id="rId7"/>
    <p:sldId id="332" r:id="rId8"/>
    <p:sldId id="350" r:id="rId9"/>
    <p:sldId id="351" r:id="rId10"/>
    <p:sldId id="352" r:id="rId11"/>
    <p:sldId id="333" r:id="rId12"/>
    <p:sldId id="353" r:id="rId13"/>
    <p:sldId id="513" r:id="rId14"/>
    <p:sldId id="516" r:id="rId15"/>
    <p:sldId id="356" r:id="rId16"/>
    <p:sldId id="315" r:id="rId17"/>
    <p:sldId id="633" r:id="rId18"/>
    <p:sldId id="367" r:id="rId19"/>
    <p:sldId id="634" r:id="rId20"/>
    <p:sldId id="370" r:id="rId21"/>
    <p:sldId id="371" r:id="rId22"/>
    <p:sldId id="372" r:id="rId23"/>
    <p:sldId id="373" r:id="rId24"/>
    <p:sldId id="374" r:id="rId25"/>
    <p:sldId id="375" r:id="rId26"/>
    <p:sldId id="376" r:id="rId27"/>
    <p:sldId id="639" r:id="rId28"/>
    <p:sldId id="517" r:id="rId29"/>
    <p:sldId id="645" r:id="rId30"/>
    <p:sldId id="384" r:id="rId31"/>
    <p:sldId id="385" r:id="rId32"/>
    <p:sldId id="540" r:id="rId33"/>
    <p:sldId id="640" r:id="rId34"/>
    <p:sldId id="641" r:id="rId35"/>
    <p:sldId id="364" r:id="rId36"/>
    <p:sldId id="387" r:id="rId37"/>
    <p:sldId id="388" r:id="rId38"/>
    <p:sldId id="363" r:id="rId39"/>
    <p:sldId id="307" r:id="rId40"/>
    <p:sldId id="642" r:id="rId41"/>
    <p:sldId id="396" r:id="rId42"/>
    <p:sldId id="318" r:id="rId43"/>
    <p:sldId id="409" r:id="rId44"/>
    <p:sldId id="657" r:id="rId45"/>
    <p:sldId id="550" r:id="rId46"/>
    <p:sldId id="651" r:id="rId47"/>
    <p:sldId id="649" r:id="rId48"/>
    <p:sldId id="659" r:id="rId49"/>
    <p:sldId id="533" r:id="rId50"/>
    <p:sldId id="506" r:id="rId51"/>
    <p:sldId id="660" r:id="rId52"/>
    <p:sldId id="661" r:id="rId53"/>
    <p:sldId id="65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3" orient="horz" pos="2208" userDrawn="1">
          <p15:clr>
            <a:srgbClr val="A4A3A4"/>
          </p15:clr>
        </p15:guide>
        <p15:guide id="4" orient="horz" pos="888" userDrawn="1">
          <p15:clr>
            <a:srgbClr val="A4A3A4"/>
          </p15:clr>
        </p15:guide>
        <p15:guide id="5" orient="horz" pos="1080" userDrawn="1">
          <p15:clr>
            <a:srgbClr val="A4A3A4"/>
          </p15:clr>
        </p15:guide>
        <p15:guide id="6" orient="horz" userDrawn="1">
          <p15:clr>
            <a:srgbClr val="A4A3A4"/>
          </p15:clr>
        </p15:guide>
        <p15:guide id="7" pos="4128" userDrawn="1">
          <p15:clr>
            <a:srgbClr val="A4A3A4"/>
          </p15:clr>
        </p15:guide>
        <p15:guide id="8" pos="3552" userDrawn="1">
          <p15:clr>
            <a:srgbClr val="A4A3A4"/>
          </p15:clr>
        </p15:guide>
        <p15:guide id="9" orient="horz" pos="1608" userDrawn="1">
          <p15:clr>
            <a:srgbClr val="A4A3A4"/>
          </p15:clr>
        </p15:guide>
        <p15:guide id="10" orient="horz" pos="34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866"/>
    <a:srgbClr val="009E73"/>
    <a:srgbClr val="FBB830"/>
    <a:srgbClr val="69A4CD"/>
    <a:srgbClr val="D55E00"/>
    <a:srgbClr val="4F7E93"/>
    <a:srgbClr val="34A193"/>
    <a:srgbClr val="34A092"/>
    <a:srgbClr val="68A4CD"/>
    <a:srgbClr val="A8CE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6"/>
    <p:restoredTop sz="72484"/>
  </p:normalViewPr>
  <p:slideViewPr>
    <p:cSldViewPr snapToGrid="0" snapToObjects="1" showGuides="1">
      <p:cViewPr varScale="1">
        <p:scale>
          <a:sx n="100" d="100"/>
          <a:sy n="100" d="100"/>
        </p:scale>
        <p:origin x="3128" y="168"/>
      </p:cViewPr>
      <p:guideLst>
        <p:guide orient="horz" pos="1920"/>
        <p:guide orient="horz" pos="2208"/>
        <p:guide orient="horz" pos="888"/>
        <p:guide orient="horz" pos="1080"/>
        <p:guide orient="horz"/>
        <p:guide pos="4128"/>
        <p:guide pos="3552"/>
        <p:guide orient="horz" pos="1608"/>
        <p:guide orient="horz" pos="340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 d="1"/>
        <a:sy n="1" d="1"/>
      </p:scale>
      <p:origin x="0" y="0"/>
    </p:cViewPr>
  </p:sorterViewPr>
  <p:notesViewPr>
    <p:cSldViewPr snapToGrid="0" snapToObjects="1" showGuides="1">
      <p:cViewPr varScale="1">
        <p:scale>
          <a:sx n="69" d="100"/>
          <a:sy n="69" d="100"/>
        </p:scale>
        <p:origin x="244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2C7FD0-B033-D74C-9472-0B9B641D3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DB7AEDA-686B-3F49-A610-3E3D20575F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B09B3-5157-3D44-BCBF-48921DC5308C}" type="datetimeFigureOut">
              <a:rPr lang="en-US" smtClean="0"/>
              <a:t>4/21/23</a:t>
            </a:fld>
            <a:endParaRPr lang="en-US" dirty="0"/>
          </a:p>
        </p:txBody>
      </p:sp>
      <p:sp>
        <p:nvSpPr>
          <p:cNvPr id="4" name="Footer Placeholder 3">
            <a:extLst>
              <a:ext uri="{FF2B5EF4-FFF2-40B4-BE49-F238E27FC236}">
                <a16:creationId xmlns:a16="http://schemas.microsoft.com/office/drawing/2014/main" id="{721AC0BD-E06A-F441-94B0-1ADD82C545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71A3D30-2F33-1742-AB4E-6BFBB678B0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89011-4B1C-544C-A9ED-88EB3C87B79B}" type="slidenum">
              <a:rPr lang="en-US" smtClean="0"/>
              <a:t>‹#›</a:t>
            </a:fld>
            <a:endParaRPr lang="en-US" dirty="0"/>
          </a:p>
        </p:txBody>
      </p:sp>
    </p:spTree>
    <p:extLst>
      <p:ext uri="{BB962C8B-B14F-4D97-AF65-F5344CB8AC3E}">
        <p14:creationId xmlns:p14="http://schemas.microsoft.com/office/powerpoint/2010/main" val="35465041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46490-D9C2-884C-8377-1704A87F15BA}" type="datetimeFigureOut">
              <a:rPr lang="en-US" smtClean="0"/>
              <a:t>4/21/23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00EC-23EB-1440-83D1-274E242F4E49}" type="slidenum">
              <a:rPr lang="en-US" smtClean="0"/>
              <a:t>‹#›</a:t>
            </a:fld>
            <a:endParaRPr lang="en-US" dirty="0"/>
          </a:p>
        </p:txBody>
      </p:sp>
    </p:spTree>
    <p:extLst>
      <p:ext uri="{BB962C8B-B14F-4D97-AF65-F5344CB8AC3E}">
        <p14:creationId xmlns:p14="http://schemas.microsoft.com/office/powerpoint/2010/main" val="334150872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 you for giving me the opportunity to give this talk. Today, I am going to talk about my research on “Enhancing usability, explainability, and trustworthiness of Data Systems”.</a:t>
            </a:r>
          </a:p>
        </p:txBody>
      </p:sp>
    </p:spTree>
    <p:extLst>
      <p:ext uri="{BB962C8B-B14F-4D97-AF65-F5344CB8AC3E}">
        <p14:creationId xmlns:p14="http://schemas.microsoft.com/office/powerpoint/2010/main" val="387712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user must learn a query language, like SQL, and write</a:t>
            </a:r>
            <a:r>
              <a:rPr lang="en-US" baseline="0" dirty="0"/>
              <a:t> a query to express their intent</a:t>
            </a:r>
            <a:r>
              <a:rPr lang="en-US" dirty="0"/>
              <a:t>. This is what the query might look like</a:t>
            </a:r>
            <a:r>
              <a:rPr lang="en-US" baseline="0" dirty="0"/>
              <a:t>.</a:t>
            </a:r>
            <a:endParaRPr lang="en-US" dirty="0"/>
          </a:p>
          <a:p>
            <a:endParaRPr lang="en-US" dirty="0"/>
          </a:p>
          <a:p>
            <a:r>
              <a:rPr lang="en-US" dirty="0"/>
              <a:t>$ Again, this is very challenging for people without programming background.</a:t>
            </a:r>
          </a:p>
          <a:p>
            <a:endParaRPr lang="en-US" dirty="0"/>
          </a:p>
          <a:p>
            <a:r>
              <a:rPr lang="en-US" dirty="0"/>
              <a:t>What novices really need, is a way to </a:t>
            </a:r>
            <a:r>
              <a:rPr lang="en-US" baseline="0" dirty="0"/>
              <a:t>easily express what they want, and the system takes care of these complex technical aspects.</a:t>
            </a:r>
            <a:endParaRPr lang="en-US" dirty="0"/>
          </a:p>
          <a:p>
            <a:endParaRPr lang="en-US" dirty="0"/>
          </a:p>
        </p:txBody>
      </p:sp>
    </p:spTree>
    <p:extLst>
      <p:ext uri="{BB962C8B-B14F-4D97-AF65-F5344CB8AC3E}">
        <p14:creationId xmlns:p14="http://schemas.microsoft.com/office/powerpoint/2010/main" val="10024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by example, PBE in short, is a successful paradigm for democratizing computational power for both non-experts and experts. In PBE, instead of writing programs, the user simply $ gives </a:t>
            </a:r>
            <a:r>
              <a:rPr lang="en-US" b="1" dirty="0"/>
              <a:t>examples</a:t>
            </a:r>
            <a:r>
              <a:rPr lang="en-US" dirty="0"/>
              <a:t> of what their desired output should look like. From the examples, the PBE system $ guesses the user intent, $ synthesizes a program, $ executes it to obtain results, and returns to the user </a:t>
            </a:r>
            <a:r>
              <a:rPr lang="en-US" b="1" dirty="0"/>
              <a:t>both</a:t>
            </a:r>
            <a:r>
              <a:rPr lang="en-US" dirty="0"/>
              <a:t> the synthesized program and the result. My work on enhancing usability is built on this PBE paradigm.</a:t>
            </a:r>
          </a:p>
        </p:txBody>
      </p:sp>
    </p:spTree>
    <p:extLst>
      <p:ext uri="{BB962C8B-B14F-4D97-AF65-F5344CB8AC3E}">
        <p14:creationId xmlns:p14="http://schemas.microsoft.com/office/powerpoint/2010/main" val="1858321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by</a:t>
            </a:r>
            <a:r>
              <a:rPr lang="en-US" baseline="0" dirty="0"/>
              <a:t> Example, QBE in short</a:t>
            </a:r>
            <a:r>
              <a:rPr lang="en-US" dirty="0"/>
              <a:t>, is an instance of PBE, which can bypass the</a:t>
            </a:r>
            <a:r>
              <a:rPr lang="en-US" baseline="0" dirty="0"/>
              <a:t> complexity of manually writing SQL queries.</a:t>
            </a:r>
          </a:p>
          <a:p>
            <a:endParaRPr lang="en-US" dirty="0"/>
          </a:p>
          <a:p>
            <a:r>
              <a:rPr lang="en-US" dirty="0"/>
              <a:t>All you need to do is $ </a:t>
            </a:r>
            <a:r>
              <a:rPr lang="en-US" baseline="0" dirty="0"/>
              <a:t>just give a few examples. So, for funny actors, we can give Eddie Murphy, Robin Williams, and Jim Carrey, as examples, $ and give it to the QBE system. Then an ideal QBE system is $ supposed to figure out the query intent; and return all the funny actors.</a:t>
            </a:r>
            <a:endParaRPr lang="en-US" dirty="0"/>
          </a:p>
          <a:p>
            <a:endParaRPr lang="en-US" dirty="0"/>
          </a:p>
        </p:txBody>
      </p:sp>
    </p:spTree>
    <p:extLst>
      <p:ext uri="{BB962C8B-B14F-4D97-AF65-F5344CB8AC3E}">
        <p14:creationId xmlns:p14="http://schemas.microsoft.com/office/powerpoint/2010/main" val="199638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what</a:t>
            </a:r>
            <a:r>
              <a:rPr lang="en-US" baseline="0" dirty="0"/>
              <a:t> happens with traditional QBE systems. If we give these example funny actors to a traditional QBE system, $ this is what we get. A list of all actors in the data. The reason is that these systems only look at the </a:t>
            </a:r>
            <a:r>
              <a:rPr lang="en-US" b="1" baseline="0" dirty="0"/>
              <a:t>type</a:t>
            </a:r>
            <a:r>
              <a:rPr lang="en-US" baseline="0" dirty="0"/>
              <a:t> of the example values and detect intent that is too general. </a:t>
            </a:r>
          </a:p>
          <a:p>
            <a:r>
              <a:rPr lang="en-US" baseline="0" dirty="0"/>
              <a:t>As human, we see something more in the examples. </a:t>
            </a:r>
            <a:endParaRPr lang="en-US" dirty="0"/>
          </a:p>
          <a:p>
            <a:endParaRPr lang="en-US" baseline="0" dirty="0"/>
          </a:p>
          <a:p>
            <a:endParaRPr lang="en-US" dirty="0"/>
          </a:p>
        </p:txBody>
      </p:sp>
    </p:spTree>
    <p:extLst>
      <p:ext uri="{BB962C8B-B14F-4D97-AF65-F5344CB8AC3E}">
        <p14:creationId xmlns:p14="http://schemas.microsoft.com/office/powerpoint/2010/main" val="105224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see context, what is similar across the examples, beyond the fact that they are all actors.</a:t>
            </a:r>
          </a:p>
        </p:txBody>
      </p:sp>
    </p:spTree>
    <p:extLst>
      <p:ext uri="{BB962C8B-B14F-4D97-AF65-F5344CB8AC3E}">
        <p14:creationId xmlns:p14="http://schemas.microsoft.com/office/powerpoint/2010/main" val="3974918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help QBE system detect the context? </a:t>
            </a:r>
            <a:r>
              <a:rPr lang="en-US" baseline="0" dirty="0"/>
              <a:t>Unfortunately, there is no attribute in the data that explicitly says if a person is funny or not. But this information does exist in the data! </a:t>
            </a:r>
            <a:r>
              <a:rPr lang="en-US" dirty="0"/>
              <a:t>If we take a closer look within the database and look at the types</a:t>
            </a:r>
            <a:r>
              <a:rPr lang="en-US" baseline="0" dirty="0"/>
              <a:t> of movies these actors appear in, we will find this. Jim Carrey appeared in more than 40 Comedy movies, and so did Robin Williams and Eddie Murphy. This is a semantic similarity within the examples which captures the context of being funny.</a:t>
            </a:r>
          </a:p>
        </p:txBody>
      </p:sp>
    </p:spTree>
    <p:extLst>
      <p:ext uri="{BB962C8B-B14F-4D97-AF65-F5344CB8AC3E}">
        <p14:creationId xmlns:p14="http://schemas.microsoft.com/office/powerpoint/2010/main" val="2601465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built a system called </a:t>
            </a:r>
            <a:r>
              <a:rPr lang="en-US" dirty="0" err="1"/>
              <a:t>SQuID</a:t>
            </a:r>
            <a:r>
              <a:rPr lang="en-US" dirty="0"/>
              <a:t> where the key idea is to exploit semantic context to guess the user intent. </a:t>
            </a:r>
            <a:r>
              <a:rPr lang="en-US" dirty="0" err="1"/>
              <a:t>SQuID</a:t>
            </a:r>
            <a:r>
              <a:rPr lang="en-US" dirty="0"/>
              <a:t> is an acronym for semantic-similarity-aware query intent discovery. </a:t>
            </a:r>
            <a:r>
              <a:rPr lang="en-US" baseline="0" dirty="0"/>
              <a:t>So, let’s see how </a:t>
            </a:r>
            <a:r>
              <a:rPr lang="en-US" baseline="0" dirty="0" err="1"/>
              <a:t>SQuID</a:t>
            </a:r>
            <a:r>
              <a:rPr lang="en-US" baseline="0" dirty="0"/>
              <a:t> models semantic context, how it discovers the user’s intent based on the semantic context, and how does it perform.</a:t>
            </a:r>
            <a:endParaRPr lang="en-US" dirty="0"/>
          </a:p>
        </p:txBody>
      </p:sp>
    </p:spTree>
    <p:extLst>
      <p:ext uri="{BB962C8B-B14F-4D97-AF65-F5344CB8AC3E}">
        <p14:creationId xmlns:p14="http://schemas.microsoft.com/office/powerpoint/2010/main" val="519931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Given a few examples, we can compute its semantic context by checking the common properties that are shared across all the example tuples. These shared properties model the semantic context of the example set. </a:t>
            </a:r>
            <a:r>
              <a:rPr lang="en-US" dirty="0"/>
              <a:t>Semantic </a:t>
            </a:r>
            <a:r>
              <a:rPr lang="en-US" baseline="0" dirty="0"/>
              <a:t>properties are properties that are directly or indirectly associated with an entity, like birth year or gender of an actor are their direct properties, and number of movies of a particular genre is an indirect property for an actor. </a:t>
            </a:r>
          </a:p>
          <a:p>
            <a:endParaRPr lang="en-US" dirty="0"/>
          </a:p>
          <a:p>
            <a:r>
              <a:rPr lang="en-US" dirty="0"/>
              <a:t>We categorize semantic context in two types. The basic</a:t>
            </a:r>
            <a:r>
              <a:rPr lang="en-US" baseline="0" dirty="0"/>
              <a:t> semantic properties are directly associated with an entity, like birth year or gender of a person.</a:t>
            </a:r>
          </a:p>
        </p:txBody>
      </p:sp>
    </p:spTree>
    <p:extLst>
      <p:ext uri="{BB962C8B-B14F-4D97-AF65-F5344CB8AC3E}">
        <p14:creationId xmlns:p14="http://schemas.microsoft.com/office/powerpoint/2010/main" val="3512093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derived semantic properties come from counting basic properties of affiliated entities, like the number movies of a particular genre is a derived property for an actor. For example, Jim Carrey appeared in 40 Comedies, 10 Dramas, and so on. You can compute this by $ grouping by genres and aggregate out movies.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Tree>
    <p:extLst>
      <p:ext uri="{BB962C8B-B14F-4D97-AF65-F5344CB8AC3E}">
        <p14:creationId xmlns:p14="http://schemas.microsoft.com/office/powerpoint/2010/main" val="505029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specify semantic contexts within SQL,</a:t>
            </a:r>
            <a:r>
              <a:rPr lang="en-US" baseline="0" dirty="0"/>
              <a:t> we can use</a:t>
            </a:r>
            <a:r>
              <a:rPr lang="en-US" dirty="0"/>
              <a:t> </a:t>
            </a:r>
            <a:r>
              <a:rPr lang="en-US" baseline="0" dirty="0"/>
              <a:t>selection predicates, which I will simply call “filters”. </a:t>
            </a:r>
            <a:endParaRPr lang="en-US" dirty="0"/>
          </a:p>
        </p:txBody>
      </p:sp>
    </p:spTree>
    <p:extLst>
      <p:ext uri="{BB962C8B-B14F-4D97-AF65-F5344CB8AC3E}">
        <p14:creationId xmlns:p14="http://schemas.microsoft.com/office/powerpoint/2010/main" val="109421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first talk a little about what drives my research in general: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lot of different kinds of users need to work with data.  But even though data is now broadly available, working with it effectively can be extremely challenging.  There can be </a:t>
            </a:r>
          </a:p>
          <a:p>
            <a:r>
              <a:rPr lang="en-US" sz="1200" b="0" i="0" kern="1200" dirty="0">
                <a:solidFill>
                  <a:schemeClr val="tx1"/>
                </a:solidFill>
                <a:effectLst/>
                <a:latin typeface="+mn-lt"/>
                <a:ea typeface="+mn-ea"/>
                <a:cs typeface="+mn-cs"/>
              </a:rPr>
              <a:t>$ barriers of access, where users lack the means or abilities to retrieve the data they need effectively,</a:t>
            </a:r>
          </a:p>
          <a:p>
            <a:r>
              <a:rPr lang="en-US" sz="1200" b="0" i="0" kern="1200" dirty="0">
                <a:solidFill>
                  <a:schemeClr val="tx1"/>
                </a:solidFill>
                <a:effectLst/>
                <a:latin typeface="+mn-lt"/>
                <a:ea typeface="+mn-ea"/>
                <a:cs typeface="+mn-cs"/>
              </a:rPr>
              <a:t>$ there can be barriers of understanding, where users struggle to interpret results or debug causes of unexpected failures, </a:t>
            </a:r>
          </a:p>
          <a:p>
            <a:r>
              <a:rPr lang="en-US" sz="1200" b="0" i="0" kern="1200" dirty="0">
                <a:solidFill>
                  <a:schemeClr val="tx1"/>
                </a:solidFill>
                <a:effectLst/>
                <a:latin typeface="+mn-lt"/>
                <a:ea typeface="+mn-ea"/>
                <a:cs typeface="+mn-cs"/>
              </a:rPr>
              <a:t>$ and then there can be barriers of trust, where users do not feel equipped and confident to rely on the data systems they use.</a:t>
            </a:r>
          </a:p>
        </p:txBody>
      </p:sp>
    </p:spTree>
    <p:extLst>
      <p:ext uri="{BB962C8B-B14F-4D97-AF65-F5344CB8AC3E}">
        <p14:creationId xmlns:p14="http://schemas.microsoft.com/office/powerpoint/2010/main" val="377451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far, I highlighted that all these people are funny actors, and I inferred this context from the fact that they appear in mostly comedy movies. </a:t>
            </a:r>
            <a:r>
              <a:rPr lang="en-US" dirty="0"/>
              <a:t>But these people</a:t>
            </a:r>
            <a:r>
              <a:rPr lang="en-US" baseline="0" dirty="0"/>
              <a:t> are similar in other ways too. They are all male, they are all born in North America, and so on. </a:t>
            </a:r>
            <a:r>
              <a:rPr lang="en-US" dirty="0"/>
              <a:t>Are all these similarities intended</a:t>
            </a:r>
            <a:r>
              <a:rPr lang="en-US" baseline="0" dirty="0"/>
              <a:t>? How can we figure this out? Well, we can use data to figure out which of these properties are common in the data and would appear in any random examples anyway, vs which of these properties are rare. Intuitively, properties that are rare in the data, but are still observed in the examples, are most likely to be intended by the user. </a:t>
            </a:r>
          </a:p>
          <a:p>
            <a:endParaRPr lang="en-US" dirty="0"/>
          </a:p>
        </p:txBody>
      </p:sp>
    </p:spTree>
    <p:extLst>
      <p:ext uri="{BB962C8B-B14F-4D97-AF65-F5344CB8AC3E}">
        <p14:creationId xmlns:p14="http://schemas.microsoft.com/office/powerpoint/2010/main" val="352301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infer the user intent from the examples, we use an inference mechanism called abduction. There are other well-known inference mechanisms like deduction and induction, which guarantee that the conclusion is correct based on the premises. But they do not apply for query intent discovery, because there is just no way to give a guarantee that what's in the user's mind.</a:t>
            </a:r>
          </a:p>
          <a:p>
            <a:endParaRPr lang="en-US" baseline="0" dirty="0"/>
          </a:p>
          <a:p>
            <a:r>
              <a:rPr lang="en-US" baseline="0" dirty="0"/>
              <a:t>Abduction is different in a sense that it derives the most likely explanation of an observation, but there is no guarantee. In query intent discovery, the observation is the examples, and their semantic context, and query is the explanation.</a:t>
            </a:r>
          </a:p>
        </p:txBody>
      </p:sp>
    </p:spTree>
    <p:extLst>
      <p:ext uri="{BB962C8B-B14F-4D97-AF65-F5344CB8AC3E}">
        <p14:creationId xmlns:p14="http://schemas.microsoft.com/office/powerpoint/2010/main" val="1651245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here is our problem definition: Given some examples, our goal is to find the query that satisfies two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One: the examples should be part of the query result, because the user definitely wants their examples in the final query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Two: the query should maximize the posterior probability of being the intended one, given the examples.</a:t>
            </a:r>
            <a:endParaRPr lang="en-US" dirty="0"/>
          </a:p>
        </p:txBody>
      </p:sp>
    </p:spTree>
    <p:extLst>
      <p:ext uri="{BB962C8B-B14F-4D97-AF65-F5344CB8AC3E}">
        <p14:creationId xmlns:p14="http://schemas.microsoft.com/office/powerpoint/2010/main" val="731777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compute the Query posterior, the probability of a query being the intended</a:t>
            </a:r>
            <a:r>
              <a:rPr lang="en-US" baseline="0" dirty="0"/>
              <a:t> one, given the examples, and this is our objective function, which we want to maximize.</a:t>
            </a:r>
          </a:p>
          <a:p>
            <a:endParaRPr lang="en-US" baseline="0" dirty="0"/>
          </a:p>
          <a:p>
            <a:r>
              <a:rPr lang="en-US" baseline="0" dirty="0"/>
              <a:t>$ Starting with Bayes formula, and since context is function of the examples, we can compute the query posterior</a:t>
            </a:r>
            <a:r>
              <a:rPr lang="en-US" dirty="0"/>
              <a:t> using these three components</a:t>
            </a:r>
            <a:r>
              <a:rPr lang="mr-IN" dirty="0"/>
              <a:t>…</a:t>
            </a:r>
            <a:endParaRPr lang="en-US" dirty="0"/>
          </a:p>
          <a:p>
            <a:endParaRPr lang="en-US" dirty="0"/>
          </a:p>
          <a:p>
            <a:r>
              <a:rPr lang="en-US" dirty="0"/>
              <a:t>$ query prior,</a:t>
            </a:r>
            <a:r>
              <a:rPr lang="en-US" baseline="0" dirty="0"/>
              <a:t> which is the probability of that query being the intended one, without any observation.</a:t>
            </a:r>
            <a:endParaRPr lang="en-US" dirty="0"/>
          </a:p>
          <a:p>
            <a:endParaRPr lang="en-US" dirty="0"/>
          </a:p>
          <a:p>
            <a:r>
              <a:rPr lang="en-US" dirty="0"/>
              <a:t>$ semantic context prior,</a:t>
            </a:r>
            <a:r>
              <a:rPr lang="en-US" baseline="0" dirty="0"/>
              <a:t> which estimates how likely it is to observe that context in a random example set.</a:t>
            </a:r>
            <a:endParaRPr lang="en-US" dirty="0"/>
          </a:p>
          <a:p>
            <a:endParaRPr lang="en-US" dirty="0"/>
          </a:p>
          <a:p>
            <a:r>
              <a:rPr lang="en-US" dirty="0"/>
              <a:t>$ and semantic context </a:t>
            </a:r>
            <a:r>
              <a:rPr lang="en-US" baseline="0" dirty="0"/>
              <a:t>posterior, the probability that a semantic context is observed, after seeing the query.</a:t>
            </a:r>
          </a:p>
          <a:p>
            <a:endParaRPr lang="en-US" baseline="0" dirty="0"/>
          </a:p>
        </p:txBody>
      </p:sp>
    </p:spTree>
    <p:extLst>
      <p:ext uri="{BB962C8B-B14F-4D97-AF65-F5344CB8AC3E}">
        <p14:creationId xmlns:p14="http://schemas.microsoft.com/office/powerpoint/2010/main" val="3400133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talk about how we estimate query prior.</a:t>
            </a:r>
          </a:p>
          <a:p>
            <a:endParaRPr lang="en-US" dirty="0"/>
          </a:p>
          <a:p>
            <a:r>
              <a:rPr lang="en-US" dirty="0"/>
              <a:t>A query is mostly about the set of filters it applies. If we can estimate the filter priors, we can combine</a:t>
            </a:r>
            <a:r>
              <a:rPr lang="en-US" baseline="0" dirty="0"/>
              <a:t> them to estimate query prior. </a:t>
            </a:r>
          </a:p>
          <a:p>
            <a:endParaRPr lang="en-US" baseline="0" dirty="0"/>
          </a:p>
          <a:p>
            <a:r>
              <a:rPr lang="en-US" baseline="0" dirty="0"/>
              <a:t>To estimate filter prior, we exploit some intuitions. Our first intuition is $ that “</a:t>
            </a:r>
            <a:r>
              <a:rPr lang="en-US" dirty="0"/>
              <a:t>stricter constraints are more likely”. For example, suppose that the data contains $ age in the range 0 to 100. Now $ this query is allowing a small portion from it, whereas $ this query at the bottom is allowing almost all of the data. So </a:t>
            </a:r>
            <a:r>
              <a:rPr lang="en-US" baseline="0" dirty="0"/>
              <a:t>out of these two queries, the one on top is more specific than the bottom one. Our assumption is that a filter that puts stricter constraints $ is more likely.</a:t>
            </a:r>
          </a:p>
          <a:p>
            <a:endParaRPr lang="en-US" baseline="0" dirty="0"/>
          </a:p>
          <a:p>
            <a:r>
              <a:rPr lang="en-US" baseline="0" dirty="0"/>
              <a:t>There are two other intuitions involving derived semantic properties, I will skip those in this talk, but I am happy to talk about it later.</a:t>
            </a:r>
          </a:p>
          <a:p>
            <a:endParaRPr lang="en-US" baseline="0" dirty="0"/>
          </a:p>
        </p:txBody>
      </p:sp>
    </p:spTree>
    <p:extLst>
      <p:ext uri="{BB962C8B-B14F-4D97-AF65-F5344CB8AC3E}">
        <p14:creationId xmlns:p14="http://schemas.microsoft.com/office/powerpoint/2010/main" val="3718921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a:t>
            </a:r>
            <a:r>
              <a:rPr lang="en-US" baseline="0" dirty="0"/>
              <a:t> on to</a:t>
            </a:r>
            <a:r>
              <a:rPr lang="en-US" dirty="0"/>
              <a:t> estimate the second term, semantic context prior. For this, the data can give</a:t>
            </a:r>
            <a:r>
              <a:rPr lang="en-US" baseline="0" dirty="0"/>
              <a:t> us the answer. If we look at the data distribution inside the relations, </a:t>
            </a:r>
            <a:r>
              <a:rPr lang="en-US" dirty="0"/>
              <a:t>we will see that USA is more frequent than Canada.</a:t>
            </a:r>
            <a:r>
              <a:rPr lang="en-US" baseline="0" dirty="0"/>
              <a:t> So, prior to applying any filter, observing the context USA is more likely than observing Canada.</a:t>
            </a:r>
            <a:endParaRPr lang="en-US" dirty="0"/>
          </a:p>
        </p:txBody>
      </p:sp>
    </p:spTree>
    <p:extLst>
      <p:ext uri="{BB962C8B-B14F-4D97-AF65-F5344CB8AC3E}">
        <p14:creationId xmlns:p14="http://schemas.microsoft.com/office/powerpoint/2010/main" val="399661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baseline="0" dirty="0"/>
              <a:t>I will explain the last term of this equation: context posterior, which is the probability of observing a context, given the query. </a:t>
            </a:r>
          </a:p>
          <a:p>
            <a:endParaRPr lang="en-US" baseline="0" dirty="0"/>
          </a:p>
          <a:p>
            <a:r>
              <a:rPr lang="en-US" baseline="0" dirty="0"/>
              <a:t>Intuitively, what we are trying to figure out is whether an observed context is just by chance or not.</a:t>
            </a:r>
          </a:p>
          <a:p>
            <a:endParaRPr lang="en-US" baseline="0" dirty="0"/>
          </a:p>
          <a:p>
            <a:r>
              <a:rPr lang="en-US" baseline="0" dirty="0"/>
              <a:t>If we put the actual predicate in the query, then we know for sure that we will observe the context in the query output.</a:t>
            </a:r>
          </a:p>
          <a:p>
            <a:endParaRPr lang="en-US" baseline="0" dirty="0"/>
          </a:p>
          <a:p>
            <a:r>
              <a:rPr lang="en-US" baseline="0" dirty="0"/>
              <a:t>So now we want to figure out the probability that we will see the context, if we don</a:t>
            </a:r>
            <a:r>
              <a:rPr lang="mr-IN" baseline="0" dirty="0"/>
              <a:t>’</a:t>
            </a:r>
            <a:r>
              <a:rPr lang="en-US" baseline="0" dirty="0"/>
              <a:t>t put the predicate in the query.</a:t>
            </a:r>
          </a:p>
          <a:p>
            <a:endParaRPr lang="en-US" baseline="0" dirty="0"/>
          </a:p>
          <a:p>
            <a:r>
              <a:rPr lang="en-US" baseline="0" dirty="0"/>
              <a:t>Suppose that we see only one example with the context USA. So now the probability of observing the context, is just the proportion of the data that has this context.</a:t>
            </a:r>
          </a:p>
          <a:p>
            <a:endParaRPr lang="en-US" baseline="0" dirty="0"/>
          </a:p>
          <a:p>
            <a:r>
              <a:rPr lang="en-US" baseline="0" dirty="0"/>
              <a:t>What about now? With two examples, it is the product of the probabilities of observing the two examples individually, assuming independence. So, it will be 64%.</a:t>
            </a:r>
          </a:p>
          <a:p>
            <a:endParaRPr lang="en-US" baseline="0" dirty="0"/>
          </a:p>
          <a:p>
            <a:r>
              <a:rPr lang="en-US" baseline="0" dirty="0"/>
              <a:t>The key point here is, that the more examples we see confirming some context, the less likely it is that the context is just by chance. What it means is that the context is very likely to be intended and we should include it in the query.</a:t>
            </a:r>
          </a:p>
          <a:p>
            <a:endParaRPr lang="en-US" dirty="0"/>
          </a:p>
        </p:txBody>
      </p:sp>
    </p:spTree>
    <p:extLst>
      <p:ext uri="{BB962C8B-B14F-4D97-AF65-F5344CB8AC3E}">
        <p14:creationId xmlns:p14="http://schemas.microsoft.com/office/powerpoint/2010/main" val="1483896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paper, we have a detailed proof that a simple exact algorithm can find the most likely query intent, without trying all possible queries. The algorithm boils down to a simple principle. For each filter, if the quantity on the left is higher, then we pick the filter, and otherwise, we drop it. This is a simple, top-down, greedy algorithm which does not need to enumerate all possible queries and check their likelihood.</a:t>
            </a:r>
          </a:p>
          <a:p>
            <a:endParaRPr lang="en-US" dirty="0"/>
          </a:p>
        </p:txBody>
      </p:sp>
    </p:spTree>
    <p:extLst>
      <p:ext uri="{BB962C8B-B14F-4D97-AF65-F5344CB8AC3E}">
        <p14:creationId xmlns:p14="http://schemas.microsoft.com/office/powerpoint/2010/main" val="2201692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9080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98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Motivated by these challenges, the goal of my research is to focus on aspects that remove these barriers.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more concrete examples, think about a user who doesn’t know SQL but still wants to get a hold of some data within a relational database. This is a usability barrier.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 ultimate goal of my research is to meet the users of data systems where they are. I want to bring the data systems closer to their users. </a:t>
            </a:r>
            <a:endParaRPr lang="en-US" dirty="0"/>
          </a:p>
        </p:txBody>
      </p:sp>
    </p:spTree>
    <p:extLst>
      <p:ext uri="{BB962C8B-B14F-4D97-AF65-F5344CB8AC3E}">
        <p14:creationId xmlns:p14="http://schemas.microsoft.com/office/powerpoint/2010/main" val="239471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designed a few benchmark queries for this experiment. So let's see our experimental settings involving the benchmark queries. For this experiment, </a:t>
            </a:r>
          </a:p>
          <a:p>
            <a:r>
              <a:rPr lang="en-US" baseline="0" dirty="0"/>
              <a:t>we took a benchmark query, </a:t>
            </a:r>
          </a:p>
          <a:p>
            <a:r>
              <a:rPr lang="en-US" baseline="0" dirty="0"/>
              <a:t>executed it, </a:t>
            </a:r>
          </a:p>
          <a:p>
            <a:r>
              <a:rPr lang="en-US" baseline="0" dirty="0"/>
              <a:t>and considered the query result as the ground truth.</a:t>
            </a:r>
          </a:p>
          <a:p>
            <a:r>
              <a:rPr lang="en-US" baseline="0" dirty="0"/>
              <a:t>Then we took a small random sample from the ground truth and used that as example.</a:t>
            </a:r>
          </a:p>
          <a:p>
            <a:r>
              <a:rPr lang="en-US" baseline="0" dirty="0"/>
              <a:t>We gave it to SQuID. </a:t>
            </a:r>
          </a:p>
          <a:p>
            <a:r>
              <a:rPr lang="en-US" baseline="0" dirty="0"/>
              <a:t>SQuID returned an inferred query. We executed that query, </a:t>
            </a:r>
          </a:p>
          <a:p>
            <a:r>
              <a:rPr lang="en-US" baseline="0" dirty="0"/>
              <a:t>And found SQuID result.</a:t>
            </a:r>
          </a:p>
          <a:p>
            <a:r>
              <a:rPr lang="en-US" baseline="0" dirty="0"/>
              <a:t>Then we compared SQuID result against the ground truth in terms of  precision, recall, and F-score. </a:t>
            </a:r>
            <a:endParaRPr lang="en-US" dirty="0"/>
          </a:p>
        </p:txBody>
      </p:sp>
    </p:spTree>
    <p:extLst>
      <p:ext uri="{BB962C8B-B14F-4D97-AF65-F5344CB8AC3E}">
        <p14:creationId xmlns:p14="http://schemas.microsoft.com/office/powerpoint/2010/main" val="1014220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varied the number of examples and tried IMDb datasets with three different sizes for the scalability experiment.  </a:t>
            </a:r>
            <a:r>
              <a:rPr lang="en-US" dirty="0"/>
              <a:t>We found that</a:t>
            </a:r>
            <a:r>
              <a:rPr lang="en-US" baseline="0" dirty="0"/>
              <a:t> </a:t>
            </a:r>
            <a:r>
              <a:rPr lang="en-US" dirty="0" err="1"/>
              <a:t>SQuID’s</a:t>
            </a:r>
            <a:r>
              <a:rPr lang="en-US" dirty="0"/>
              <a:t> inference time is linear in number</a:t>
            </a:r>
            <a:r>
              <a:rPr lang="en-US" baseline="0" dirty="0"/>
              <a:t> of examples, and logarithmic in database size. Also, the inference time is practical. For about 5 to 10 examples, it only takes a few seconds for IMDb.</a:t>
            </a:r>
            <a:endParaRPr lang="en-US" dirty="0"/>
          </a:p>
          <a:p>
            <a:endParaRPr lang="en-US" dirty="0"/>
          </a:p>
        </p:txBody>
      </p:sp>
    </p:spTree>
    <p:extLst>
      <p:ext uri="{BB962C8B-B14F-4D97-AF65-F5344CB8AC3E}">
        <p14:creationId xmlns:p14="http://schemas.microsoft.com/office/powerpoint/2010/main" val="3040396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cases there is large gap of runtime, but most cases, they are comparable.</a:t>
            </a:r>
          </a:p>
        </p:txBody>
      </p:sp>
    </p:spTree>
    <p:extLst>
      <p:ext uri="{BB962C8B-B14F-4D97-AF65-F5344CB8AC3E}">
        <p14:creationId xmlns:p14="http://schemas.microsoft.com/office/powerpoint/2010/main" val="535922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SQuID on three real-word dataset and over 40 benchmark queries. The first question we wanted to answer is, does </a:t>
            </a:r>
            <a:r>
              <a:rPr lang="en-US" baseline="0" dirty="0"/>
              <a:t>SQuID infer the right intent? We tested SQuID on 16 benchmark queries over the IMDb database, but I am going to show you result for just one benchmark query as a representative. For this experiment, we used different subsets of the benchmark query output as examples, and then compared the precision, recall, and </a:t>
            </a:r>
            <a:r>
              <a:rPr lang="en-US" baseline="0" dirty="0" err="1"/>
              <a:t>fscore</a:t>
            </a:r>
            <a:r>
              <a:rPr lang="en-US" baseline="0" dirty="0"/>
              <a:t> of the output of the squid query vs the original benchmark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query was to find all animation movies by </a:t>
            </a:r>
            <a:r>
              <a:rPr lang="en-US" baseline="0" dirty="0" err="1"/>
              <a:t>pixar</a:t>
            </a:r>
            <a:r>
              <a:rPr lang="en-US" baseline="0" dirty="0"/>
              <a:t>. As you can see, with very few examples, around 5 or 6, </a:t>
            </a:r>
            <a:r>
              <a:rPr lang="en-US" baseline="0" dirty="0" err="1"/>
              <a:t>SQuID’s</a:t>
            </a:r>
            <a:r>
              <a:rPr lang="en-US" baseline="0" dirty="0"/>
              <a:t> precision, recall, and F-score become very close to the optimal.</a:t>
            </a:r>
          </a:p>
        </p:txBody>
      </p:sp>
    </p:spTree>
    <p:extLst>
      <p:ext uri="{BB962C8B-B14F-4D97-AF65-F5344CB8AC3E}">
        <p14:creationId xmlns:p14="http://schemas.microsoft.com/office/powerpoint/2010/main" val="2737865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the overall result over 16 benchmark queries. In most cases, the F-Score rises quickly with very few examples.</a:t>
            </a:r>
          </a:p>
        </p:txBody>
      </p:sp>
    </p:spTree>
    <p:extLst>
      <p:ext uri="{BB962C8B-B14F-4D97-AF65-F5344CB8AC3E}">
        <p14:creationId xmlns:p14="http://schemas.microsoft.com/office/powerpoint/2010/main" val="3894168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Query intent discovery can be seen as a binary classification problem as well. The query is a classifier that classifies the tuples as intended or not. We compared SQuID with Positive and unlabeled learning, PU learning in short.</a:t>
            </a:r>
          </a:p>
          <a:p>
            <a:endParaRPr lang="en-US" baseline="0" dirty="0"/>
          </a:p>
          <a:p>
            <a:r>
              <a:rPr lang="en-US" baseline="0" dirty="0"/>
              <a:t>We found that PU learning needs way too many examples: it requires about 70% of the result as examples to match </a:t>
            </a:r>
            <a:r>
              <a:rPr lang="en-US" baseline="0" dirty="0" err="1"/>
              <a:t>SQuID’s</a:t>
            </a:r>
            <a:r>
              <a:rPr lang="en-US" baseline="0" dirty="0"/>
              <a:t> accuracy. Also, PU learning does not scale with database size. </a:t>
            </a:r>
          </a:p>
        </p:txBody>
      </p:sp>
    </p:spTree>
    <p:extLst>
      <p:ext uri="{BB962C8B-B14F-4D97-AF65-F5344CB8AC3E}">
        <p14:creationId xmlns:p14="http://schemas.microsoft.com/office/powerpoint/2010/main" val="4199539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approach</a:t>
            </a:r>
            <a:r>
              <a:rPr lang="en-US" baseline="0" dirty="0"/>
              <a:t> like QBE is query reverse engineering. It also takes query results as input and produces query as output. But unlike QBE, it requires the examples to match exactly the query output. </a:t>
            </a:r>
          </a:p>
          <a:p>
            <a:endParaRPr lang="en-US" baseline="0" dirty="0"/>
          </a:p>
          <a:p>
            <a:r>
              <a:rPr lang="en-US" baseline="0" dirty="0"/>
              <a:t>So </a:t>
            </a:r>
            <a:r>
              <a:rPr lang="en-US" baseline="0" dirty="0" err="1"/>
              <a:t>SQuID’s</a:t>
            </a:r>
            <a:r>
              <a:rPr lang="en-US" baseline="0" dirty="0"/>
              <a:t> assumption is open world, that what is not in the example may or may not be desired by the user, but query reverse engineering makes a closed-world assumption.</a:t>
            </a:r>
          </a:p>
          <a:p>
            <a:endParaRPr lang="en-US" baseline="0" dirty="0"/>
          </a:p>
          <a:p>
            <a:r>
              <a:rPr lang="en-US" dirty="0"/>
              <a:t>We compared</a:t>
            </a:r>
            <a:r>
              <a:rPr lang="en-US" baseline="0" dirty="0"/>
              <a:t> SQuID with TALOS, a query reverse engineering system. </a:t>
            </a:r>
          </a:p>
          <a:p>
            <a:endParaRPr lang="en-US" dirty="0"/>
          </a:p>
          <a:p>
            <a:endParaRPr lang="en-US" dirty="0"/>
          </a:p>
        </p:txBody>
      </p:sp>
    </p:spTree>
    <p:extLst>
      <p:ext uri="{BB962C8B-B14F-4D97-AF65-F5344CB8AC3E}">
        <p14:creationId xmlns:p14="http://schemas.microsoft.com/office/powerpoint/2010/main" val="83560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question is how does SQuID compare to other baselines. We empirically compared SQuID against a state-of-the-art query reverse engineering system called TALOS. Query reverse engineering has similarity with query by example, as it also takes query output as input, but it needs the entire output and just reverse engineers the query from its output.</a:t>
            </a:r>
          </a:p>
          <a:p>
            <a:endParaRPr lang="en-US" baseline="0" dirty="0"/>
          </a:p>
          <a:p>
            <a:r>
              <a:rPr lang="en-US" baseline="0" dirty="0"/>
              <a:t>So in our experiment, both SQuID and TALOS were given the entire output of the benchmark query. In general, $ SQuID is better than TALOS in terms of F-Score, and the inference is usually faster.</a:t>
            </a:r>
          </a:p>
          <a:p>
            <a:endParaRPr lang="en-US" baseline="0" dirty="0"/>
          </a:p>
          <a:p>
            <a:r>
              <a:rPr lang="en-US" baseline="0" dirty="0"/>
              <a:t>But what I want to focus on, $ is the quality of the inferred queries </a:t>
            </a:r>
            <a:r>
              <a:rPr lang="mr-IN" baseline="0" dirty="0"/>
              <a:t>–</a:t>
            </a:r>
            <a:r>
              <a:rPr lang="en-US" baseline="0" dirty="0"/>
              <a:t> how similar is the inferred query compared to the actual query.</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most of the queries, TALOS produced much larger queries than the actual ones with 100s of extra predicates. Note that, the y-axis is in log scale. </a:t>
            </a:r>
            <a:r>
              <a:rPr lang="en-US" dirty="0"/>
              <a:t>Among all these benchmark queries…</a:t>
            </a:r>
          </a:p>
        </p:txBody>
      </p:sp>
    </p:spTree>
    <p:extLst>
      <p:ext uri="{BB962C8B-B14F-4D97-AF65-F5344CB8AC3E}">
        <p14:creationId xmlns:p14="http://schemas.microsoft.com/office/powerpoint/2010/main" val="3277618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look at this one. Again, the task was to find all Animation movies by Pixar.</a:t>
            </a:r>
          </a:p>
          <a:p>
            <a:r>
              <a:rPr lang="en-US" baseline="0" dirty="0"/>
              <a:t>This was the original query, </a:t>
            </a:r>
          </a:p>
          <a:p>
            <a:r>
              <a:rPr lang="en-US" baseline="0" dirty="0"/>
              <a:t>This is what SQuID inferred, with a few more predicates than the original. This is because it couldn’t figure out that some similarities were just co-incidental, and not intended.</a:t>
            </a:r>
          </a:p>
          <a:p>
            <a:r>
              <a:rPr lang="en-US" baseline="0" dirty="0"/>
              <a:t>But this is what TALOS produced!</a:t>
            </a:r>
          </a:p>
          <a:p>
            <a:r>
              <a:rPr lang="en-US" baseline="0" dirty="0"/>
              <a:t>Query reverse engineering approaches basically $ OVERFITS to the output and may fail to generalize the intent.</a:t>
            </a:r>
          </a:p>
          <a:p>
            <a:endParaRPr lang="en-US" baseline="0" dirty="0"/>
          </a:p>
          <a:p>
            <a:r>
              <a:rPr lang="en-US" baseline="0" dirty="0"/>
              <a:t>I have more results on SQuID, an interesting one is comparing against machine learning based approach and another one is scalability experiments, where we find SQuID logarithmically scalable with respect to the database size. I also have results of a couple comparative user studies. I will skip them in this talk, but I can talk about it more if anyone is interested.</a:t>
            </a:r>
            <a:endParaRPr lang="en-US" dirty="0"/>
          </a:p>
          <a:p>
            <a:endParaRPr lang="en-US" dirty="0"/>
          </a:p>
        </p:txBody>
      </p:sp>
    </p:spTree>
    <p:extLst>
      <p:ext uri="{BB962C8B-B14F-4D97-AF65-F5344CB8AC3E}">
        <p14:creationId xmlns:p14="http://schemas.microsoft.com/office/powerpoint/2010/main" val="2991824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talk about how real users perceive SQuID. We conducted a comparative user study over 35 people where they were asked to solve the same set of data retrieval tasks using both SQuID and SQL.</a:t>
            </a:r>
          </a:p>
        </p:txBody>
      </p:sp>
    </p:spTree>
    <p:extLst>
      <p:ext uri="{BB962C8B-B14F-4D97-AF65-F5344CB8AC3E}">
        <p14:creationId xmlns:p14="http://schemas.microsoft.com/office/powerpoint/2010/main" val="282056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quick summary of my research accomplishment so far. I have worked on a number of usability enhancing systems, in the paradigm of programming by example such as database querying, data summarization, and data discovery. It is a simple way for the users to express their intent not by writing complex scripts, programs, or any formal specification, rather just by giving a few examples of system input and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Next, I worked on trustworthy machine learning and fair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Finally, I have worked on explaining causes of data system malfunction in two contexts: intermittent data system failure and malfunction of data-driven systems due to unexpected data issues.</a:t>
            </a:r>
          </a:p>
        </p:txBody>
      </p:sp>
    </p:spTree>
    <p:extLst>
      <p:ext uri="{BB962C8B-B14F-4D97-AF65-F5344CB8AC3E}">
        <p14:creationId xmlns:p14="http://schemas.microsoft.com/office/powerpoint/2010/main" val="829907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study, we found the users to be significantly efficient while using SQuID than SQL, both in terms of time and number of attempts required to solve the task.</a:t>
            </a:r>
          </a:p>
        </p:txBody>
      </p:sp>
    </p:spTree>
    <p:extLst>
      <p:ext uri="{BB962C8B-B14F-4D97-AF65-F5344CB8AC3E}">
        <p14:creationId xmlns:p14="http://schemas.microsoft.com/office/powerpoint/2010/main" val="2254765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anecdotal comments that sometimes it is not just about SQL: even if the users could write programs in their favorite language, some intents are inherently hard to specify in precise formal specification. This makes SQuID a really good alternative to SQL when the user intent is subjective or vague, even for expert users, for example, in the setting of data exploration.</a:t>
            </a:r>
          </a:p>
        </p:txBody>
      </p:sp>
    </p:spTree>
    <p:extLst>
      <p:ext uri="{BB962C8B-B14F-4D97-AF65-F5344CB8AC3E}">
        <p14:creationId xmlns:p14="http://schemas.microsoft.com/office/powerpoint/2010/main" val="1181135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we designed </a:t>
            </a:r>
            <a:r>
              <a:rPr lang="en-US" sz="1200" b="0" i="0" kern="1200" dirty="0" err="1">
                <a:solidFill>
                  <a:schemeClr val="tx1"/>
                </a:solidFill>
                <a:effectLst/>
                <a:latin typeface="+mn-lt"/>
                <a:ea typeface="+mn-ea"/>
                <a:cs typeface="+mn-cs"/>
              </a:rPr>
              <a:t>SQuID</a:t>
            </a:r>
            <a:r>
              <a:rPr lang="en-US" sz="1200" b="0" i="0" kern="1200" dirty="0">
                <a:solidFill>
                  <a:schemeClr val="tx1"/>
                </a:solidFill>
                <a:effectLst/>
                <a:latin typeface="+mn-lt"/>
                <a:ea typeface="+mn-ea"/>
                <a:cs typeface="+mn-cs"/>
              </a:rPr>
              <a:t> over relational systems, I am interested in investigating by-example approaches in broader settings.  An example of that is my recent work on </a:t>
            </a:r>
            <a:r>
              <a:rPr lang="en-US" sz="1200" b="0" i="0" kern="1200" dirty="0" err="1">
                <a:solidFill>
                  <a:schemeClr val="tx1"/>
                </a:solidFill>
                <a:effectLst/>
                <a:latin typeface="+mn-lt"/>
                <a:ea typeface="+mn-ea"/>
                <a:cs typeface="+mn-cs"/>
              </a:rPr>
              <a:t>SuDocu</a:t>
            </a:r>
            <a:r>
              <a:rPr lang="en-US" sz="1200" b="0" i="0" kern="1200" dirty="0">
                <a:solidFill>
                  <a:schemeClr val="tx1"/>
                </a:solidFill>
                <a:effectLst/>
                <a:latin typeface="+mn-lt"/>
                <a:ea typeface="+mn-ea"/>
                <a:cs typeface="+mn-cs"/>
              </a:rPr>
              <a:t>, which is a system that produces personalized summaries of documents, given a few examples summaries.</a:t>
            </a:r>
            <a:endParaRPr lang="en-US" dirty="0"/>
          </a:p>
        </p:txBody>
      </p:sp>
    </p:spTree>
    <p:extLst>
      <p:ext uri="{BB962C8B-B14F-4D97-AF65-F5344CB8AC3E}">
        <p14:creationId xmlns:p14="http://schemas.microsoft.com/office/powerpoint/2010/main" val="4024050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we can ask the user to summarize a few text documents manually, and then, the system </a:t>
            </a:r>
            <a:r>
              <a:rPr lang="en-US" dirty="0" err="1"/>
              <a:t>SuDocu</a:t>
            </a:r>
            <a:r>
              <a:rPr lang="en-US" dirty="0"/>
              <a:t> can learn the user’s summarization intent from the example summaries. Then for new unseen documents, </a:t>
            </a:r>
            <a:r>
              <a:rPr lang="en-US" dirty="0" err="1"/>
              <a:t>SuDocu</a:t>
            </a:r>
            <a:r>
              <a:rPr lang="en-US" dirty="0"/>
              <a:t> can produce summaries automatically, according to the user’s preferences. </a:t>
            </a:r>
            <a:r>
              <a:rPr lang="en-US" sz="1200" b="0" i="0" kern="1200" dirty="0">
                <a:solidFill>
                  <a:schemeClr val="tx1"/>
                </a:solidFill>
                <a:effectLst/>
                <a:latin typeface="+mn-lt"/>
                <a:ea typeface="+mn-ea"/>
                <a:cs typeface="+mn-cs"/>
              </a:rPr>
              <a:t>Due to time limitations, I will skip details in this talk, but I am happy to answer questions about it.</a:t>
            </a:r>
            <a:endParaRPr lang="en-US" dirty="0"/>
          </a:p>
        </p:txBody>
      </p:sp>
    </p:spTree>
    <p:extLst>
      <p:ext uri="{BB962C8B-B14F-4D97-AF65-F5344CB8AC3E}">
        <p14:creationId xmlns:p14="http://schemas.microsoft.com/office/powerpoint/2010/main" val="4007433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Alright, I will now move on to to talk about my research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35:00</a:t>
            </a:r>
            <a:endParaRPr lang="en-US" dirty="0"/>
          </a:p>
        </p:txBody>
      </p:sp>
    </p:spTree>
    <p:extLst>
      <p:ext uri="{BB962C8B-B14F-4D97-AF65-F5344CB8AC3E}">
        <p14:creationId xmlns:p14="http://schemas.microsoft.com/office/powerpoint/2010/main" val="1438424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want to work on building tools and technology to enhance the notion of user-facing capabilities in data systems. </a:t>
            </a:r>
          </a:p>
          <a:p>
            <a:endParaRPr lang="en-US" dirty="0"/>
          </a:p>
          <a:p>
            <a:r>
              <a:rPr lang="en-US" dirty="0"/>
              <a:t>$ Research in designing and developing systems focus on many dimensions. This diagram here is by no means exhaustive, rather just a few examples of those criteria. </a:t>
            </a:r>
          </a:p>
          <a:p>
            <a:endParaRPr lang="en-US" dirty="0"/>
          </a:p>
          <a:p>
            <a:r>
              <a:rPr lang="en-US" dirty="0"/>
              <a:t>One is correctness, such as prediction accuracy of ML models or proper functioning of database management systems.</a:t>
            </a:r>
          </a:p>
          <a:p>
            <a:endParaRPr lang="en-US" dirty="0"/>
          </a:p>
          <a:p>
            <a:r>
              <a:rPr lang="en-US" dirty="0"/>
              <a:t>Another important dimension is runtime performance, we want systems to be efficient and scalable. </a:t>
            </a:r>
          </a:p>
          <a:p>
            <a:endParaRPr lang="en-US" dirty="0"/>
          </a:p>
          <a:p>
            <a:r>
              <a:rPr lang="en-US" dirty="0"/>
              <a:t>The focus of my research is on the dimension of user-centeredness, which demands a system to be easily accessible, </a:t>
            </a:r>
            <a:r>
              <a:rPr lang="en-US" dirty="0" err="1"/>
              <a:t>debuggable</a:t>
            </a:r>
            <a:r>
              <a:rPr lang="en-US" dirty="0"/>
              <a:t>, explainable, understandable, transparent, fair, and so on and so forth.</a:t>
            </a:r>
          </a:p>
          <a:p>
            <a:endParaRPr lang="en-US" dirty="0"/>
          </a:p>
          <a:p>
            <a:r>
              <a:rPr lang="en-US" dirty="0"/>
              <a:t>$ HCI is a leading area that focuses on some of these, but HCI research mostly focuses on understanding user needs, interface design, visualization and so on. But often, there is little to no support in terms of the underlying technology to support user needs.</a:t>
            </a:r>
          </a:p>
          <a:p>
            <a:endParaRPr lang="en-US" dirty="0"/>
          </a:p>
          <a:p>
            <a:r>
              <a:rPr lang="en-US" dirty="0"/>
              <a:t>$ On the other hand, systems research focuses on the technology, architecture, and algorithm to build effective and efficient systems, but often overlooks the user-centered aspects. </a:t>
            </a:r>
          </a:p>
          <a:p>
            <a:endParaRPr lang="en-US" dirty="0"/>
          </a:p>
          <a:p>
            <a:r>
              <a:rPr lang="en-US" dirty="0"/>
              <a:t>$ As a result, there is a gap between these two lines of research, and I want to bridge this gap by building technology that empowers the users of data systems. I see this as the missing piece of the puzzle. </a:t>
            </a:r>
          </a:p>
          <a:p>
            <a:endParaRPr lang="en-US" dirty="0"/>
          </a:p>
        </p:txBody>
      </p:sp>
    </p:spTree>
    <p:extLst>
      <p:ext uri="{BB962C8B-B14F-4D97-AF65-F5344CB8AC3E}">
        <p14:creationId xmlns:p14="http://schemas.microsoft.com/office/powerpoint/2010/main" val="2195597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we are now building very smart AI, models with a billion parameters, but when things don’t go as expected, we can do very little to dig deeper. Because these systems are not transparent and lack explainability that users can relate to. A possible direction towards solving this issue could be provenance and causal reasoning. […]</a:t>
            </a:r>
          </a:p>
          <a:p>
            <a:endParaRPr lang="en-US" dirty="0"/>
          </a:p>
          <a:p>
            <a:r>
              <a:rPr lang="en-US" dirty="0"/>
              <a:t>As another example, we have excelled in data storage, retrieval, and management, but even today, if a user wants to know what’s wrong in their SQL query, the result doesn’t look right, there is no simple mechanism to answer these.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Specifically with respect to data-driven systems, I am interested in understanding and repairing bugs that relate to the impact that data has on the system. I am not simply talking about errors in the data, but, rather, cases where data may lead to system malfunction due to a disconnect between properties of the data and the system design.  </a:t>
            </a:r>
            <a:r>
              <a:rPr lang="en-US" dirty="0"/>
              <a:t>For example, when a system is designed to handle dates in the US format, but the data has date formatted in the European format, neither the data is wrong, nor is the system, but there is a mismatch between what the system expects from the data. The goal of this project is to identify such mismatches.</a:t>
            </a:r>
          </a:p>
          <a:p>
            <a:endParaRPr lang="en-US" dirty="0"/>
          </a:p>
        </p:txBody>
      </p:sp>
    </p:spTree>
    <p:extLst>
      <p:ext uri="{BB962C8B-B14F-4D97-AF65-F5344CB8AC3E}">
        <p14:creationId xmlns:p14="http://schemas.microsoft.com/office/powerpoint/2010/main" val="170949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951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my future work, I want to build tools to support debugging, in other words, automatic program repair. Some recent studies claim that about 75% of the developer time is spent on debugging! And this makes debugging challenges an industry-wide issue. Currently, there is a lot of ongoing effort for improving only the 25% of the tasks that developers do, that is coding. We have suggestions, help in refactoring and so on and so forth. But the big chunk, this 75%, this is where I think we should put much more focus.</a:t>
            </a:r>
          </a:p>
        </p:txBody>
      </p:sp>
    </p:spTree>
    <p:extLst>
      <p:ext uri="{BB962C8B-B14F-4D97-AF65-F5344CB8AC3E}">
        <p14:creationId xmlns:p14="http://schemas.microsoft.com/office/powerpoint/2010/main" val="682806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theme of explanation, I am also interested in another problem. In version control systems, like git, when source code changes, we investigate it by doing a git diff. But when it comes to data, git diff is useless. The problem is motivated from the fact that understanding differences between two databases in the way we do git diffs, simply does not work, because most of the time, there are too many changes. So the question I am trying to answer is how we can describe differences between two databases of identical schema, semantically? For example, can I say males in your data changed this way and females changed in this other way?</a:t>
            </a:r>
          </a:p>
        </p:txBody>
      </p:sp>
    </p:spTree>
    <p:extLst>
      <p:ext uri="{BB962C8B-B14F-4D97-AF65-F5344CB8AC3E}">
        <p14:creationId xmlns:p14="http://schemas.microsoft.com/office/powerpoint/2010/main" val="347499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focus this talk on one problem that arise for different users working with data and data systems. In this problem setting, a user wishes to interact with relational data, but hindered by lack of expertise; here, I will discuss a solution that helps relational data users to overcome this accessibility barrier. </a:t>
            </a:r>
          </a:p>
        </p:txBody>
      </p:sp>
    </p:spTree>
    <p:extLst>
      <p:ext uri="{BB962C8B-B14F-4D97-AF65-F5344CB8AC3E}">
        <p14:creationId xmlns:p14="http://schemas.microsoft.com/office/powerpoint/2010/main" val="2954381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505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816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 want to build technology to answer these why, what, what if, why not, and how to, questions. For that, my goal is to get inspired by the user asks from HCI research and build technology to support those user needs.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concludes my talk.</a:t>
            </a:r>
            <a:r>
              <a:rPr lang="en-US" sz="1200" dirty="0"/>
              <a:t> </a:t>
            </a:r>
            <a:r>
              <a:rPr lang="en-US" sz="1200" b="0" i="0" kern="1200" dirty="0">
                <a:solidFill>
                  <a:schemeClr val="tx1"/>
                </a:solidFill>
                <a:effectLst/>
                <a:latin typeface="+mn-lt"/>
                <a:ea typeface="+mn-ea"/>
                <a:cs typeface="+mn-cs"/>
              </a:rPr>
              <a:t>Let me take this opportunity to thank you for letting me talk to you about my work on democratizing data systems. And I thank everyone for your attention. At this point, I would like to invite any questions.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931723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on enhancing data systems’ usability.</a:t>
            </a:r>
          </a:p>
        </p:txBody>
      </p:sp>
    </p:spTree>
    <p:extLst>
      <p:ext uri="{BB962C8B-B14F-4D97-AF65-F5344CB8AC3E}">
        <p14:creationId xmlns:p14="http://schemas.microsoft.com/office/powerpoint/2010/main" val="367434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Computational systems and data are now highly available. All sorts of people want to use these systems and access data.</a:t>
            </a:r>
            <a:r>
              <a:rPr lang="en-US" b="0" baseline="0" dirty="0"/>
              <a:t> </a:t>
            </a:r>
            <a:r>
              <a:rPr lang="en-US" b="0" dirty="0"/>
              <a:t>But the problem is, people who lack a sound technical expertise don’t have a simple way to access and use these complex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 about 65% of the </a:t>
            </a:r>
            <a:r>
              <a:rPr lang="en-US" sz="1200" b="0" dirty="0">
                <a:solidFill>
                  <a:schemeClr val="tx1"/>
                </a:solidFill>
              </a:rPr>
              <a:t>structured</a:t>
            </a:r>
            <a:r>
              <a:rPr lang="en-US" sz="1200" b="0" baseline="0" dirty="0">
                <a:solidFill>
                  <a:schemeClr val="tx1"/>
                </a:solidFill>
              </a:rPr>
              <a:t> data</a:t>
            </a:r>
            <a:r>
              <a:rPr lang="en-US" sz="1200" b="0" dirty="0">
                <a:solidFill>
                  <a:schemeClr val="tx1"/>
                </a:solidFill>
              </a:rPr>
              <a:t> resides in relational databases. But to access these data, </a:t>
            </a:r>
            <a:r>
              <a:rPr lang="en-US" sz="1200" b="0" baseline="0" dirty="0">
                <a:solidFill>
                  <a:schemeClr val="tx1"/>
                </a:solidFill>
              </a:rPr>
              <a:t>SQL expertise is a must.</a:t>
            </a:r>
            <a:endParaRPr lang="en-US" sz="1200" b="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ndParaRPr>
          </a:p>
          <a:p>
            <a:endParaRPr lang="en-US" dirty="0"/>
          </a:p>
        </p:txBody>
      </p:sp>
    </p:spTree>
    <p:extLst>
      <p:ext uri="{BB962C8B-B14F-4D97-AF65-F5344CB8AC3E}">
        <p14:creationId xmlns:p14="http://schemas.microsoft.com/office/powerpoint/2010/main" val="56628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first look at a motivating </a:t>
            </a:r>
            <a:r>
              <a:rPr lang="en-US" dirty="0"/>
              <a:t>example over the IMDb database.</a:t>
            </a:r>
            <a:endParaRPr lang="en-US" baseline="0" dirty="0"/>
          </a:p>
          <a:p>
            <a:endParaRPr lang="en-US" baseline="0" dirty="0"/>
          </a:p>
          <a:p>
            <a:r>
              <a:rPr lang="en-US" baseline="0" dirty="0"/>
              <a:t>Suppose that a novice user has IMDb loaded in a relational database, and now they </a:t>
            </a:r>
            <a:r>
              <a:rPr lang="en-US" dirty="0"/>
              <a:t>want to find all funny</a:t>
            </a:r>
            <a:r>
              <a:rPr lang="en-US" baseline="0" dirty="0"/>
              <a:t> actors.</a:t>
            </a:r>
          </a:p>
          <a:p>
            <a:endParaRPr lang="en-US" baseline="0" dirty="0"/>
          </a:p>
          <a:p>
            <a:r>
              <a:rPr lang="en-US" dirty="0"/>
              <a:t>So let’s see the steps they will have to go through in a traditional setting.</a:t>
            </a:r>
          </a:p>
          <a:p>
            <a:endParaRPr lang="en-US" dirty="0"/>
          </a:p>
        </p:txBody>
      </p:sp>
    </p:spTree>
    <p:extLst>
      <p:ext uri="{BB962C8B-B14F-4D97-AF65-F5344CB8AC3E}">
        <p14:creationId xmlns:p14="http://schemas.microsoft.com/office/powerpoint/2010/main" val="105398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t>
            </a:r>
            <a:r>
              <a:rPr lang="en-US" dirty="0"/>
              <a:t>he first step is understanding the schema and this is what the IMDb schema looks like.</a:t>
            </a:r>
            <a:r>
              <a:rPr lang="en-US" baseline="0" dirty="0"/>
              <a:t> </a:t>
            </a:r>
          </a:p>
          <a:p>
            <a:r>
              <a:rPr lang="en-US" baseline="0" dirty="0"/>
              <a:t>$ Getting a good understanding of the schema is very challenging for novices.</a:t>
            </a:r>
            <a:endParaRPr lang="en-US" dirty="0"/>
          </a:p>
        </p:txBody>
      </p:sp>
    </p:spTree>
    <p:extLst>
      <p:ext uri="{BB962C8B-B14F-4D97-AF65-F5344CB8AC3E}">
        <p14:creationId xmlns:p14="http://schemas.microsoft.com/office/powerpoint/2010/main" val="3697214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Option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DC2B82-2F80-8C49-BB0D-D96CE5578760}"/>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FEDFC33A-A501-8F47-BA0D-D6DE8E358924}"/>
              </a:ext>
            </a:extLst>
          </p:cNvPr>
          <p:cNvSpPr/>
          <p:nvPr userDrawn="1"/>
        </p:nvSpPr>
        <p:spPr>
          <a:xfrm>
            <a:off x="1" y="2082450"/>
            <a:ext cx="7239785"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94552-76D0-454E-80CC-693F247F5E0D}"/>
              </a:ext>
            </a:extLst>
          </p:cNvPr>
          <p:cNvSpPr/>
          <p:nvPr userDrawn="1"/>
        </p:nvSpPr>
        <p:spPr>
          <a:xfrm>
            <a:off x="1" y="4635827"/>
            <a:ext cx="7239785"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6F155-4275-1644-90BB-BE572D2CF087}"/>
              </a:ext>
            </a:extLst>
          </p:cNvPr>
          <p:cNvSpPr>
            <a:spLocks noGrp="1"/>
          </p:cNvSpPr>
          <p:nvPr userDrawn="1">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121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ext + Picture">
    <p:bg>
      <p:bgRef idx="1001">
        <a:schemeClr val="bg1"/>
      </p:bgRef>
    </p:bg>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dirty="0"/>
          </a:p>
        </p:txBody>
      </p:sp>
      <p:sp>
        <p:nvSpPr>
          <p:cNvPr id="3" name="Content Placeholder 2">
            <a:extLst>
              <a:ext uri="{FF2B5EF4-FFF2-40B4-BE49-F238E27FC236}">
                <a16:creationId xmlns:a16="http://schemas.microsoft.com/office/drawing/2014/main" id="{4F5DF678-BAD7-B14A-AE16-97D92E6A60A0}"/>
              </a:ext>
            </a:extLst>
          </p:cNvPr>
          <p:cNvSpPr>
            <a:spLocks noGrp="1"/>
          </p:cNvSpPr>
          <p:nvPr>
            <p:ph sz="quarter" idx="11" hasCustomPrompt="1"/>
          </p:nvPr>
        </p:nvSpPr>
        <p:spPr>
          <a:xfrm>
            <a:off x="572304" y="1377387"/>
            <a:ext cx="11047391" cy="4662871"/>
          </a:xfrm>
          <a:prstGeom prst="rect">
            <a:avLst/>
          </a:prstGeom>
        </p:spPr>
        <p:txBody>
          <a:bodyPr/>
          <a:lstStyle>
            <a:lvl1pPr>
              <a:defRPr sz="2400" b="0">
                <a:latin typeface="Arial" panose="020B0604020202020204" pitchFamily="34" charset="0"/>
                <a:ea typeface="Open Sans" panose="020B0606030504020204" pitchFamily="34" charset="0"/>
                <a:cs typeface="Arial" panose="020B0604020202020204" pitchFamily="34" charset="0"/>
              </a:defRPr>
            </a:lvl1pPr>
            <a:lvl2pPr>
              <a:defRPr sz="1600" b="0">
                <a:latin typeface="Arial" panose="020B0604020202020204" pitchFamily="34" charset="0"/>
                <a:ea typeface="Open Sans" panose="020B0606030504020204" pitchFamily="34" charset="0"/>
                <a:cs typeface="Arial" panose="020B0604020202020204" pitchFamily="34" charset="0"/>
              </a:defRPr>
            </a:lvl2pPr>
            <a:lvl3pPr>
              <a:defRPr sz="1333" b="0">
                <a:latin typeface="Arial" panose="020B0604020202020204" pitchFamily="34" charset="0"/>
                <a:ea typeface="Open Sans" panose="020B0606030504020204" pitchFamily="34" charset="0"/>
                <a:cs typeface="Arial" panose="020B0604020202020204" pitchFamily="34" charset="0"/>
              </a:defRPr>
            </a:lvl3pPr>
            <a:lvl4pPr>
              <a:defRPr sz="1333" b="0">
                <a:latin typeface="Arial" panose="020B0604020202020204" pitchFamily="34" charset="0"/>
                <a:ea typeface="Open Sans" panose="020B0606030504020204" pitchFamily="34" charset="0"/>
                <a:cs typeface="Arial" panose="020B0604020202020204" pitchFamily="34" charset="0"/>
              </a:defRPr>
            </a:lvl4pPr>
            <a:lvl5pPr>
              <a:defRPr sz="1333" b="0">
                <a:latin typeface="Arial" panose="020B0604020202020204" pitchFamily="34" charset="0"/>
                <a:ea typeface="Open Sans" panose="020B0606030504020204" pitchFamily="34" charset="0"/>
                <a:cs typeface="Arial" panose="020B0604020202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37AE9D38-B0EE-3345-A40D-4FDE20DB6BCE}"/>
              </a:ext>
            </a:extLst>
          </p:cNvPr>
          <p:cNvSpPr>
            <a:spLocks noGrp="1"/>
          </p:cNvSpPr>
          <p:nvPr>
            <p:ph type="body" sz="quarter" idx="13" hasCustomPrompt="1"/>
          </p:nvPr>
        </p:nvSpPr>
        <p:spPr>
          <a:xfrm>
            <a:off x="570368" y="571500"/>
            <a:ext cx="11047391" cy="621511"/>
          </a:xfrm>
          <a:prstGeom prst="rect">
            <a:avLst/>
          </a:prstGeom>
        </p:spPr>
        <p:txBody>
          <a:bodyPr lIns="182880" tIns="0" rIns="0" bIns="0" anchor="t"/>
          <a:lstStyle>
            <a:lvl1pPr marL="0" indent="0">
              <a:buNone/>
              <a:defRPr sz="3733" b="1">
                <a:solidFill>
                  <a:srgbClr val="6D1226"/>
                </a:solidFill>
                <a:latin typeface="Arial" panose="020B0604020202020204" pitchFamily="34" charset="0"/>
                <a:ea typeface="Open Sans" panose="020B0606030504020204" pitchFamily="34" charset="0"/>
                <a:cs typeface="Arial" panose="020B0604020202020204" pitchFamily="34" charset="0"/>
              </a:defRPr>
            </a:lvl1pPr>
          </a:lstStyle>
          <a:p>
            <a:r>
              <a:rPr lang="en-US" dirty="0"/>
              <a:t>Add title</a:t>
            </a:r>
          </a:p>
        </p:txBody>
      </p:sp>
    </p:spTree>
    <p:extLst>
      <p:ext uri="{BB962C8B-B14F-4D97-AF65-F5344CB8AC3E}">
        <p14:creationId xmlns:p14="http://schemas.microsoft.com/office/powerpoint/2010/main" val="35975206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DBCFBF-C367-E149-80E3-5098A9116B6D}"/>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925FFB4F-F543-E34F-9767-88FD36B051F7}"/>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428A81-46A0-A046-8618-426DF633248D}"/>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FA093D2-8AF8-5945-BD5B-571EDC7FA869}"/>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7128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027C51-123E-1C45-AA6F-4C0C49FE065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925FFB4F-F543-E34F-9767-88FD36B051F7}"/>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428A81-46A0-A046-8618-426DF633248D}"/>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FA093D2-8AF8-5945-BD5B-571EDC7FA869}"/>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34366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6A27A-903F-3149-878B-492010B693A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Slide Number Placeholder 2">
            <a:extLst>
              <a:ext uri="{FF2B5EF4-FFF2-40B4-BE49-F238E27FC236}">
                <a16:creationId xmlns:a16="http://schemas.microsoft.com/office/drawing/2014/main" id="{8DBBF4EA-1B31-104A-8367-90F181C538D2}"/>
              </a:ext>
            </a:extLst>
          </p:cNvPr>
          <p:cNvSpPr>
            <a:spLocks noGrp="1"/>
          </p:cNvSpPr>
          <p:nvPr>
            <p:ph type="sldNum" sz="quarter" idx="10"/>
          </p:nvPr>
        </p:nvSpPr>
        <p:spPr/>
        <p:txBody>
          <a:bodyPr/>
          <a:lstStyle/>
          <a:p>
            <a:r>
              <a:rPr lang="en-US" dirty="0"/>
              <a:t> </a:t>
            </a:r>
          </a:p>
        </p:txBody>
      </p:sp>
      <p:sp>
        <p:nvSpPr>
          <p:cNvPr id="7" name="Rectangle 6">
            <a:extLst>
              <a:ext uri="{FF2B5EF4-FFF2-40B4-BE49-F238E27FC236}">
                <a16:creationId xmlns:a16="http://schemas.microsoft.com/office/drawing/2014/main" id="{4947B61C-8913-1747-8D9B-78CA669141D3}"/>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D75EE4A-58F5-E948-BEC1-0A6C50BF3652}"/>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193126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ack page- clos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C08349E-31D9-2F40-A3F6-424A50953D55}"/>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C29A6195-1448-A549-B677-E5073D3DD6CB}"/>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58B9E0A-7FBB-E643-8323-044EF49D4661}"/>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2D8C1D86-F0E0-AE40-95AE-BFE2A3208F1C}"/>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64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CE73DB-5291-704C-AA13-94BCF9C857B1}"/>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8185330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3DFC31F-A4B9-D845-9697-C48B03037995}"/>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8948678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A">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D36DCD-D6E5-9C47-914B-7D3B0D02773F}"/>
              </a:ext>
            </a:extLst>
          </p:cNvPr>
          <p:cNvSpPr/>
          <p:nvPr userDrawn="1"/>
        </p:nvSpPr>
        <p:spPr>
          <a:xfrm>
            <a:off x="0" y="0"/>
            <a:ext cx="12192001" cy="6858000"/>
          </a:xfrm>
          <a:prstGeom prst="rect">
            <a:avLst/>
          </a:prstGeom>
          <a:blipFill dpi="0" rotWithShape="1">
            <a:blip r:embed="rId2"/>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7071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7DD3EB-D537-6044-B18C-334C5DF63F18}"/>
              </a:ext>
            </a:extLst>
          </p:cNvPr>
          <p:cNvPicPr>
            <a:picLocks/>
          </p:cNvPicPr>
          <p:nvPr userDrawn="1"/>
        </p:nvPicPr>
        <p:blipFill rotWithShape="1">
          <a:blip r:embed="rId2"/>
          <a:srcRect l="-63" t="18668" r="63" b="3639"/>
          <a:stretch/>
        </p:blipFill>
        <p:spPr>
          <a:xfrm>
            <a:off x="0" y="-35716"/>
            <a:ext cx="12191999" cy="6893716"/>
          </a:xfrm>
          <a:prstGeom prst="rect">
            <a:avLst/>
          </a:prstGeom>
        </p:spPr>
      </p:pic>
      <p:sp>
        <p:nvSpPr>
          <p:cNvPr id="4" name="Rectangle 3">
            <a:extLst>
              <a:ext uri="{FF2B5EF4-FFF2-40B4-BE49-F238E27FC236}">
                <a16:creationId xmlns:a16="http://schemas.microsoft.com/office/drawing/2014/main" id="{CC425DF1-4536-E74A-8267-EAEF4E82C3E5}"/>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153C03-1363-9A42-BC0E-CADE981E801A}"/>
              </a:ext>
            </a:extLst>
          </p:cNvPr>
          <p:cNvSpPr/>
          <p:nvPr userDrawn="1"/>
        </p:nvSpPr>
        <p:spPr>
          <a:xfrm>
            <a:off x="1" y="4635827"/>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C368BDD-1B41-F64A-BACD-327C312DB8A5}"/>
              </a:ext>
            </a:extLst>
          </p:cNvPr>
          <p:cNvSpPr>
            <a:spLocks noGrp="1"/>
          </p:cNvSpPr>
          <p:nvPr>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0312438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hape 136">
            <a:extLst>
              <a:ext uri="{FF2B5EF4-FFF2-40B4-BE49-F238E27FC236}">
                <a16:creationId xmlns:a16="http://schemas.microsoft.com/office/drawing/2014/main" id="{E8CAAEC9-CB0C-B948-B9C9-1A2E5615997D}"/>
              </a:ext>
            </a:extLst>
          </p:cNvPr>
          <p:cNvSpPr/>
          <p:nvPr userDrawn="1"/>
        </p:nvSpPr>
        <p:spPr>
          <a:xfrm>
            <a:off x="0" y="1"/>
            <a:ext cx="12192000" cy="6857999"/>
          </a:xfrm>
          <a:prstGeom prst="rect">
            <a:avLst/>
          </a:prstGeom>
          <a:gradFill flip="none" rotWithShape="1">
            <a:gsLst>
              <a:gs pos="77000">
                <a:srgbClr val="E5E5E4"/>
              </a:gs>
              <a:gs pos="12000">
                <a:srgbClr val="E5E5E4">
                  <a:alpha val="0"/>
                </a:srgbClr>
              </a:gs>
            </a:gsLst>
            <a:path path="circle">
              <a:fillToRect l="50000" t="50000" r="50000" b="50000"/>
            </a:path>
            <a:tileRect/>
          </a:gradFill>
          <a:ln w="3175">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pPr>
              <a:defRPr sz="2200">
                <a:solidFill>
                  <a:srgbClr val="6D1327"/>
                </a:solidFill>
              </a:defRPr>
            </a:pPr>
            <a:endParaRPr dirty="0"/>
          </a:p>
        </p:txBody>
      </p:sp>
      <p:sp>
        <p:nvSpPr>
          <p:cNvPr id="2" name="Title Placeholder 1">
            <a:extLst>
              <a:ext uri="{FF2B5EF4-FFF2-40B4-BE49-F238E27FC236}">
                <a16:creationId xmlns:a16="http://schemas.microsoft.com/office/drawing/2014/main" id="{BA45678B-3948-BB41-985D-9A307304EC32}"/>
              </a:ext>
            </a:extLst>
          </p:cNvPr>
          <p:cNvSpPr>
            <a:spLocks noGrp="1"/>
          </p:cNvSpPr>
          <p:nvPr>
            <p:ph type="title"/>
          </p:nvPr>
        </p:nvSpPr>
        <p:spPr>
          <a:xfrm>
            <a:off x="609600" y="558296"/>
            <a:ext cx="10972800" cy="684769"/>
          </a:xfrm>
          <a:prstGeom prst="rect">
            <a:avLst/>
          </a:prstGeom>
        </p:spPr>
        <p:txBody>
          <a:bodyPr vert="horz" wrap="none" lIns="365760" tIns="45720" rIns="36576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055198-6587-874B-87F3-9D0A2CA1114A}"/>
              </a:ext>
            </a:extLst>
          </p:cNvPr>
          <p:cNvSpPr>
            <a:spLocks noGrp="1"/>
          </p:cNvSpPr>
          <p:nvPr>
            <p:ph type="body" idx="1"/>
          </p:nvPr>
        </p:nvSpPr>
        <p:spPr>
          <a:xfrm>
            <a:off x="609600" y="1600200"/>
            <a:ext cx="10972800" cy="2286000"/>
          </a:xfrm>
          <a:prstGeom prst="rect">
            <a:avLst/>
          </a:prstGeom>
        </p:spPr>
        <p:txBody>
          <a:bodyPr vert="horz" wrap="none" lIns="365760" tIns="0" rIns="36576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2A0BF0C-2264-1F4A-B7EF-EAD3B2250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11269652"/>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71" r:id="rId3"/>
    <p:sldLayoutId id="2147483668" r:id="rId4"/>
    <p:sldLayoutId id="2147483663" r:id="rId5"/>
    <p:sldLayoutId id="2147483672" r:id="rId6"/>
    <p:sldLayoutId id="2147483673" r:id="rId7"/>
    <p:sldLayoutId id="2147483674" r:id="rId8"/>
    <p:sldLayoutId id="2147483675" r:id="rId9"/>
    <p:sldLayoutId id="2147483670" r:id="rId10"/>
  </p:sldLayoutIdLst>
  <p:hf hdr="0" ftr="0" dt="0"/>
  <p:txStyles>
    <p:title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8">
          <p15:clr>
            <a:srgbClr val="F26B43"/>
          </p15:clr>
        </p15:guide>
        <p15:guide id="2" orient="horz" pos="4176">
          <p15:clr>
            <a:srgbClr val="F26B43"/>
          </p15:clr>
        </p15:guide>
        <p15:guide id="3" pos="624">
          <p15:clr>
            <a:srgbClr val="F26B43"/>
          </p15:clr>
        </p15:guide>
        <p15:guide id="6" pos="384">
          <p15:clr>
            <a:srgbClr val="F26B43"/>
          </p15:clr>
        </p15:guide>
        <p15:guide id="7" pos="7296">
          <p15:clr>
            <a:srgbClr val="F26B43"/>
          </p15:clr>
        </p15:guide>
        <p15:guide id="8" orient="horz" pos="1008">
          <p15:clr>
            <a:srgbClr val="F26B43"/>
          </p15:clr>
        </p15:guide>
        <p15:guide id="9" orient="horz" pos="1416">
          <p15:clr>
            <a:srgbClr val="F26B43"/>
          </p15:clr>
        </p15:guide>
        <p15:guide id="10" orient="horz" pos="2448">
          <p15:clr>
            <a:srgbClr val="F26B43"/>
          </p15:clr>
        </p15:guide>
        <p15:guide id="11" orient="horz" pos="3552">
          <p15:clr>
            <a:srgbClr val="F26B43"/>
          </p15:clr>
        </p15:guide>
        <p15:guide id="12" orient="horz" pos="748">
          <p15:clr>
            <a:srgbClr val="F26B43"/>
          </p15:clr>
        </p15:guide>
        <p15:guide id="13" orient="horz" pos="3744">
          <p15:clr>
            <a:srgbClr val="F26B43"/>
          </p15:clr>
        </p15:guide>
        <p15:guide id="14" pos="3840">
          <p15:clr>
            <a:srgbClr val="F26B43"/>
          </p15:clr>
        </p15:guide>
        <p15:guide id="15" pos="4128">
          <p15:clr>
            <a:srgbClr val="F26B43"/>
          </p15:clr>
        </p15:guide>
        <p15:guide id="16" pos="35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4.xml"/><Relationship Id="rId5" Type="http://schemas.openxmlformats.org/officeDocument/2006/relationships/image" Target="../media/image16.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10.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1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1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28.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44.emf"/><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15.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17.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hyperlink" Target="https://emojipedia.org/smiling-face-with-horns/" TargetMode="External"/><Relationship Id="rId4" Type="http://schemas.openxmlformats.org/officeDocument/2006/relationships/hyperlink" Target="https://emojipedia.org/trophy/#:~:text=The%20trophy%20emoji%20is%20a,to%20Emoji%201.0%20in%202015."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hyperlink" Target="https://coralogix.com/log-analytics-blog/this-is-what-your-developers-are-doing-75-of-the-time-and-this-is-the-cost-you-pay/"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hyperlink" Target="https://emojipedia.org/smiling-face-with-horns/" TargetMode="External"/><Relationship Id="rId4" Type="http://schemas.openxmlformats.org/officeDocument/2006/relationships/hyperlink" Target="https://emojipedia.org/trophy/#:~:text=The%20trophy%20emoji%20is%20a,to%20Emoji%201.0%20in%202015."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3.xml"/><Relationship Id="rId5" Type="http://schemas.openxmlformats.org/officeDocument/2006/relationships/image" Target="../media/image17.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79976-B7AB-6641-B603-393FFFDA9C31}"/>
              </a:ext>
            </a:extLst>
          </p:cNvPr>
          <p:cNvSpPr>
            <a:spLocks noGrp="1"/>
          </p:cNvSpPr>
          <p:nvPr>
            <p:ph type="ctrTitle"/>
          </p:nvPr>
        </p:nvSpPr>
        <p:spPr>
          <a:xfrm>
            <a:off x="0" y="2034540"/>
            <a:ext cx="6908799" cy="2788920"/>
          </a:xfrm>
        </p:spPr>
        <p:txBody>
          <a:bodyPr lIns="274320" rIns="274320"/>
          <a:lstStyle/>
          <a:p>
            <a:r>
              <a:rPr lang="en-US" sz="2800" cap="none" dirty="0"/>
              <a:t>Enhancing Usability, Explainability, and Trustworthiness of Data Systems</a:t>
            </a:r>
            <a:br>
              <a:rPr lang="en-US" sz="3600" cap="none" dirty="0"/>
            </a:br>
            <a:br>
              <a:rPr lang="en-US" sz="2000" cap="none" dirty="0"/>
            </a:br>
            <a:r>
              <a:rPr lang="en-US" sz="2400" cap="none" dirty="0"/>
              <a:t>Anna Fariha</a:t>
            </a:r>
            <a:br>
              <a:rPr lang="en-US" sz="2400" cap="none" dirty="0"/>
            </a:br>
            <a:br>
              <a:rPr lang="en-US" sz="300" cap="none" dirty="0"/>
            </a:br>
            <a:r>
              <a:rPr lang="en-US" sz="1400" cap="none" dirty="0"/>
              <a:t>Assistant Professor (starting July 2023)</a:t>
            </a:r>
            <a:br>
              <a:rPr lang="en-US" sz="1400" cap="none" dirty="0"/>
            </a:br>
            <a:r>
              <a:rPr lang="en-US" sz="1400" cap="none" dirty="0"/>
              <a:t>University of Utah</a:t>
            </a:r>
            <a:endParaRPr lang="en-US" sz="1800" cap="none" dirty="0"/>
          </a:p>
        </p:txBody>
      </p:sp>
    </p:spTree>
    <p:extLst>
      <p:ext uri="{BB962C8B-B14F-4D97-AF65-F5344CB8AC3E}">
        <p14:creationId xmlns:p14="http://schemas.microsoft.com/office/powerpoint/2010/main" val="17841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B604AE-0276-794D-902E-951FC46C79B9}"/>
              </a:ext>
            </a:extLst>
          </p:cNvPr>
          <p:cNvSpPr txBox="1">
            <a:spLocks/>
          </p:cNvSpPr>
          <p:nvPr/>
        </p:nvSpPr>
        <p:spPr>
          <a:xfrm>
            <a:off x="838200" y="49194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Challenge 2: SQL expertise</a:t>
            </a:r>
          </a:p>
        </p:txBody>
      </p:sp>
      <p:pic>
        <p:nvPicPr>
          <p:cNvPr id="4" name="Picture 3">
            <a:extLst>
              <a:ext uri="{FF2B5EF4-FFF2-40B4-BE49-F238E27FC236}">
                <a16:creationId xmlns:a16="http://schemas.microsoft.com/office/drawing/2014/main" id="{E1F5C63B-ECE8-674B-80E1-06702BF2B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367" y="1963404"/>
            <a:ext cx="7748713" cy="2879529"/>
          </a:xfrm>
          <a:prstGeom prst="rect">
            <a:avLst/>
          </a:prstGeom>
        </p:spPr>
      </p:pic>
      <p:pic>
        <p:nvPicPr>
          <p:cNvPr id="7" name="Picture 6">
            <a:extLst>
              <a:ext uri="{FF2B5EF4-FFF2-40B4-BE49-F238E27FC236}">
                <a16:creationId xmlns:a16="http://schemas.microsoft.com/office/drawing/2014/main" id="{EACA1031-6E81-E444-9CC8-69DB6C70C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9000" y="4351952"/>
            <a:ext cx="2844800" cy="1899215"/>
          </a:xfrm>
          <a:prstGeom prst="rect">
            <a:avLst/>
          </a:prstGeom>
        </p:spPr>
      </p:pic>
      <p:sp>
        <p:nvSpPr>
          <p:cNvPr id="5" name="Slide Number Placeholder 4">
            <a:extLst>
              <a:ext uri="{FF2B5EF4-FFF2-40B4-BE49-F238E27FC236}">
                <a16:creationId xmlns:a16="http://schemas.microsoft.com/office/drawing/2014/main" id="{21C0BB90-8473-5C45-BB5D-D3ED25C1D477}"/>
              </a:ext>
            </a:extLst>
          </p:cNvPr>
          <p:cNvSpPr>
            <a:spLocks noGrp="1"/>
          </p:cNvSpPr>
          <p:nvPr>
            <p:ph type="sldNum" sz="quarter" idx="4"/>
          </p:nvPr>
        </p:nvSpPr>
        <p:spPr/>
        <p:txBody>
          <a:bodyPr/>
          <a:lstStyle/>
          <a:p>
            <a:fld id="{4740AEA5-A348-2949-9B8B-EA763C54C64D}" type="slidenum">
              <a:rPr lang="en-US" smtClean="0"/>
              <a:t>10</a:t>
            </a:fld>
            <a:endParaRPr lang="en-US" dirty="0"/>
          </a:p>
        </p:txBody>
      </p:sp>
    </p:spTree>
    <p:custDataLst>
      <p:tags r:id="rId1"/>
    </p:custDataLst>
    <p:extLst>
      <p:ext uri="{BB962C8B-B14F-4D97-AF65-F5344CB8AC3E}">
        <p14:creationId xmlns:p14="http://schemas.microsoft.com/office/powerpoint/2010/main" val="274487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CB1E5-2633-6A4D-99E7-142956A68D8A}"/>
              </a:ext>
            </a:extLst>
          </p:cNvPr>
          <p:cNvSpPr>
            <a:spLocks noGrp="1"/>
          </p:cNvSpPr>
          <p:nvPr>
            <p:ph sz="quarter" idx="11"/>
          </p:nvPr>
        </p:nvSpPr>
        <p:spPr>
          <a:xfrm>
            <a:off x="5469103" y="1403977"/>
            <a:ext cx="6359760" cy="2073001"/>
          </a:xfrm>
        </p:spPr>
        <p:txBody>
          <a:bodyPr wrap="square"/>
          <a:lstStyle/>
          <a:p>
            <a:r>
              <a:rPr lang="en-US" dirty="0"/>
              <a:t>A step towards </a:t>
            </a:r>
            <a:r>
              <a:rPr lang="en-US" dirty="0">
                <a:solidFill>
                  <a:schemeClr val="accent1"/>
                </a:solidFill>
              </a:rPr>
              <a:t>democratization</a:t>
            </a:r>
            <a:r>
              <a:rPr lang="en-US" dirty="0"/>
              <a:t> of computational power.</a:t>
            </a:r>
          </a:p>
          <a:p>
            <a:r>
              <a:rPr lang="en-US" dirty="0"/>
              <a:t>Enhances usability for both </a:t>
            </a:r>
            <a:r>
              <a:rPr lang="en-US" dirty="0">
                <a:solidFill>
                  <a:schemeClr val="accent1"/>
                </a:solidFill>
              </a:rPr>
              <a:t>non-experts</a:t>
            </a:r>
            <a:r>
              <a:rPr lang="en-US" dirty="0"/>
              <a:t> and </a:t>
            </a:r>
            <a:r>
              <a:rPr lang="en-US" dirty="0">
                <a:solidFill>
                  <a:schemeClr val="accent1"/>
                </a:solidFill>
              </a:rPr>
              <a:t>experts</a:t>
            </a:r>
            <a:r>
              <a:rPr lang="en-US" dirty="0"/>
              <a:t>.</a:t>
            </a:r>
          </a:p>
          <a:p>
            <a:endParaRPr lang="en-US" dirty="0"/>
          </a:p>
        </p:txBody>
      </p:sp>
      <p:sp>
        <p:nvSpPr>
          <p:cNvPr id="4" name="Text Placeholder 3">
            <a:extLst>
              <a:ext uri="{FF2B5EF4-FFF2-40B4-BE49-F238E27FC236}">
                <a16:creationId xmlns:a16="http://schemas.microsoft.com/office/drawing/2014/main" id="{8EF106D1-A5FB-6F41-91EB-BDFF83437948}"/>
              </a:ext>
            </a:extLst>
          </p:cNvPr>
          <p:cNvSpPr>
            <a:spLocks noGrp="1"/>
          </p:cNvSpPr>
          <p:nvPr>
            <p:ph type="body" sz="quarter" idx="13"/>
          </p:nvPr>
        </p:nvSpPr>
        <p:spPr/>
        <p:txBody>
          <a:bodyPr/>
          <a:lstStyle/>
          <a:p>
            <a:r>
              <a:rPr lang="en-US" dirty="0"/>
              <a:t>Programming by example (PBE)</a:t>
            </a:r>
          </a:p>
        </p:txBody>
      </p:sp>
      <p:pic>
        <p:nvPicPr>
          <p:cNvPr id="5" name="Picture 4" descr="A picture containing drawing&#10;&#10;Description automatically generated">
            <a:extLst>
              <a:ext uri="{FF2B5EF4-FFF2-40B4-BE49-F238E27FC236}">
                <a16:creationId xmlns:a16="http://schemas.microsoft.com/office/drawing/2014/main" id="{35F27456-FFEF-A44C-9559-301440AC4F88}"/>
              </a:ext>
            </a:extLst>
          </p:cNvPr>
          <p:cNvPicPr>
            <a:picLocks noChangeAspect="1"/>
          </p:cNvPicPr>
          <p:nvPr/>
        </p:nvPicPr>
        <p:blipFill rotWithShape="1">
          <a:blip r:embed="rId4"/>
          <a:srcRect r="-1" b="2425"/>
          <a:stretch/>
        </p:blipFill>
        <p:spPr>
          <a:xfrm>
            <a:off x="0" y="1403977"/>
            <a:ext cx="5421086" cy="5289575"/>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9" name="Freeform 8">
            <a:extLst>
              <a:ext uri="{FF2B5EF4-FFF2-40B4-BE49-F238E27FC236}">
                <a16:creationId xmlns:a16="http://schemas.microsoft.com/office/drawing/2014/main" id="{59667341-F1B6-F844-A8DC-AEC37BE6F0FE}"/>
              </a:ext>
            </a:extLst>
          </p:cNvPr>
          <p:cNvSpPr/>
          <p:nvPr/>
        </p:nvSpPr>
        <p:spPr>
          <a:xfrm>
            <a:off x="505397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User</a:t>
            </a:r>
          </a:p>
          <a:p>
            <a:pPr marL="0" lvl="0" indent="0" algn="ctr" defTabSz="800100">
              <a:lnSpc>
                <a:spcPct val="90000"/>
              </a:lnSpc>
              <a:spcBef>
                <a:spcPct val="0"/>
              </a:spcBef>
              <a:spcAft>
                <a:spcPct val="35000"/>
              </a:spcAft>
              <a:buNone/>
            </a:pPr>
            <a:r>
              <a:rPr lang="en-US" sz="1800" kern="1200" dirty="0"/>
              <a:t> provides</a:t>
            </a:r>
          </a:p>
          <a:p>
            <a:pPr marL="0" lvl="0" indent="0" algn="ctr" defTabSz="800100">
              <a:lnSpc>
                <a:spcPct val="90000"/>
              </a:lnSpc>
              <a:spcBef>
                <a:spcPct val="0"/>
              </a:spcBef>
              <a:spcAft>
                <a:spcPct val="35000"/>
              </a:spcAft>
              <a:buNone/>
            </a:pPr>
            <a:r>
              <a:rPr lang="en-US" sz="1800" kern="1200" dirty="0"/>
              <a:t> examples</a:t>
            </a:r>
          </a:p>
        </p:txBody>
      </p:sp>
      <p:sp>
        <p:nvSpPr>
          <p:cNvPr id="10" name="Freeform 9">
            <a:extLst>
              <a:ext uri="{FF2B5EF4-FFF2-40B4-BE49-F238E27FC236}">
                <a16:creationId xmlns:a16="http://schemas.microsoft.com/office/drawing/2014/main" id="{C04585F7-60FC-F04A-A27A-607841BBDB15}"/>
              </a:ext>
            </a:extLst>
          </p:cNvPr>
          <p:cNvSpPr/>
          <p:nvPr/>
        </p:nvSpPr>
        <p:spPr>
          <a:xfrm>
            <a:off x="6496644"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1" name="Freeform 10">
            <a:extLst>
              <a:ext uri="{FF2B5EF4-FFF2-40B4-BE49-F238E27FC236}">
                <a16:creationId xmlns:a16="http://schemas.microsoft.com/office/drawing/2014/main" id="{B1BC6AD7-BAF7-2844-BC98-0ACC08C3E862}"/>
              </a:ext>
            </a:extLst>
          </p:cNvPr>
          <p:cNvSpPr/>
          <p:nvPr/>
        </p:nvSpPr>
        <p:spPr>
          <a:xfrm>
            <a:off x="689010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System</a:t>
            </a:r>
          </a:p>
          <a:p>
            <a:pPr marL="0" lvl="0" indent="0" algn="ctr" defTabSz="800100">
              <a:lnSpc>
                <a:spcPct val="90000"/>
              </a:lnSpc>
              <a:spcBef>
                <a:spcPct val="0"/>
              </a:spcBef>
              <a:spcAft>
                <a:spcPct val="35000"/>
              </a:spcAft>
              <a:buNone/>
            </a:pPr>
            <a:r>
              <a:rPr lang="en-US" sz="1800" kern="1200" dirty="0"/>
              <a:t> “guesses”</a:t>
            </a:r>
          </a:p>
          <a:p>
            <a:pPr marL="0" lvl="0" indent="0" algn="ctr" defTabSz="800100">
              <a:lnSpc>
                <a:spcPct val="90000"/>
              </a:lnSpc>
              <a:spcBef>
                <a:spcPct val="0"/>
              </a:spcBef>
              <a:spcAft>
                <a:spcPct val="35000"/>
              </a:spcAft>
              <a:buNone/>
            </a:pPr>
            <a:r>
              <a:rPr lang="en-US" sz="1800" kern="1200" dirty="0"/>
              <a:t>intent</a:t>
            </a:r>
          </a:p>
        </p:txBody>
      </p:sp>
      <p:sp>
        <p:nvSpPr>
          <p:cNvPr id="12" name="Freeform 11">
            <a:extLst>
              <a:ext uri="{FF2B5EF4-FFF2-40B4-BE49-F238E27FC236}">
                <a16:creationId xmlns:a16="http://schemas.microsoft.com/office/drawing/2014/main" id="{069E42C5-13E3-644B-B37F-F641E38C2958}"/>
              </a:ext>
            </a:extLst>
          </p:cNvPr>
          <p:cNvSpPr/>
          <p:nvPr/>
        </p:nvSpPr>
        <p:spPr>
          <a:xfrm>
            <a:off x="8332773"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3" name="Freeform 12">
            <a:extLst>
              <a:ext uri="{FF2B5EF4-FFF2-40B4-BE49-F238E27FC236}">
                <a16:creationId xmlns:a16="http://schemas.microsoft.com/office/drawing/2014/main" id="{9C73AD67-FCD1-734B-BCD3-BCA7A950C576}"/>
              </a:ext>
            </a:extLst>
          </p:cNvPr>
          <p:cNvSpPr/>
          <p:nvPr/>
        </p:nvSpPr>
        <p:spPr>
          <a:xfrm>
            <a:off x="872623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Program</a:t>
            </a:r>
          </a:p>
          <a:p>
            <a:pPr marL="0" lvl="0" indent="0" algn="ctr" defTabSz="800100">
              <a:lnSpc>
                <a:spcPct val="90000"/>
              </a:lnSpc>
              <a:spcBef>
                <a:spcPct val="0"/>
              </a:spcBef>
              <a:spcAft>
                <a:spcPct val="35000"/>
              </a:spcAft>
              <a:buNone/>
            </a:pPr>
            <a:r>
              <a:rPr lang="en-US" sz="1800" kern="1200" dirty="0"/>
              <a:t> synthesis</a:t>
            </a:r>
          </a:p>
        </p:txBody>
      </p:sp>
      <p:sp>
        <p:nvSpPr>
          <p:cNvPr id="14" name="Freeform 13">
            <a:extLst>
              <a:ext uri="{FF2B5EF4-FFF2-40B4-BE49-F238E27FC236}">
                <a16:creationId xmlns:a16="http://schemas.microsoft.com/office/drawing/2014/main" id="{3789A6FD-BAD6-624A-82A5-98A4C85D93E6}"/>
              </a:ext>
            </a:extLst>
          </p:cNvPr>
          <p:cNvSpPr/>
          <p:nvPr/>
        </p:nvSpPr>
        <p:spPr>
          <a:xfrm>
            <a:off x="10168903" y="5522541"/>
            <a:ext cx="278042" cy="325257"/>
          </a:xfrm>
          <a:custGeom>
            <a:avLst/>
            <a:gdLst>
              <a:gd name="connsiteX0" fmla="*/ 0 w 278042"/>
              <a:gd name="connsiteY0" fmla="*/ 65051 h 325257"/>
              <a:gd name="connsiteX1" fmla="*/ 139021 w 278042"/>
              <a:gd name="connsiteY1" fmla="*/ 65051 h 325257"/>
              <a:gd name="connsiteX2" fmla="*/ 139021 w 278042"/>
              <a:gd name="connsiteY2" fmla="*/ 0 h 325257"/>
              <a:gd name="connsiteX3" fmla="*/ 278042 w 278042"/>
              <a:gd name="connsiteY3" fmla="*/ 162629 h 325257"/>
              <a:gd name="connsiteX4" fmla="*/ 139021 w 278042"/>
              <a:gd name="connsiteY4" fmla="*/ 325257 h 325257"/>
              <a:gd name="connsiteX5" fmla="*/ 139021 w 278042"/>
              <a:gd name="connsiteY5" fmla="*/ 260206 h 325257"/>
              <a:gd name="connsiteX6" fmla="*/ 0 w 278042"/>
              <a:gd name="connsiteY6" fmla="*/ 260206 h 325257"/>
              <a:gd name="connsiteX7" fmla="*/ 0 w 278042"/>
              <a:gd name="connsiteY7" fmla="*/ 65051 h 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2" h="325257">
                <a:moveTo>
                  <a:pt x="0" y="65051"/>
                </a:moveTo>
                <a:lnTo>
                  <a:pt x="139021" y="65051"/>
                </a:lnTo>
                <a:lnTo>
                  <a:pt x="139021" y="0"/>
                </a:lnTo>
                <a:lnTo>
                  <a:pt x="278042" y="162629"/>
                </a:lnTo>
                <a:lnTo>
                  <a:pt x="139021" y="325257"/>
                </a:lnTo>
                <a:lnTo>
                  <a:pt x="139021" y="260206"/>
                </a:lnTo>
                <a:lnTo>
                  <a:pt x="0" y="260206"/>
                </a:lnTo>
                <a:lnTo>
                  <a:pt x="0" y="6505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5051" rIns="83413" bIns="65051"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5" name="Freeform 14">
            <a:extLst>
              <a:ext uri="{FF2B5EF4-FFF2-40B4-BE49-F238E27FC236}">
                <a16:creationId xmlns:a16="http://schemas.microsoft.com/office/drawing/2014/main" id="{EC671D2A-C00D-334D-8174-1111C44B6A94}"/>
              </a:ext>
            </a:extLst>
          </p:cNvPr>
          <p:cNvSpPr/>
          <p:nvPr/>
        </p:nvSpPr>
        <p:spPr>
          <a:xfrm>
            <a:off x="10562360" y="5125724"/>
            <a:ext cx="1311521" cy="1118891"/>
          </a:xfrm>
          <a:custGeom>
            <a:avLst/>
            <a:gdLst>
              <a:gd name="connsiteX0" fmla="*/ 0 w 1311521"/>
              <a:gd name="connsiteY0" fmla="*/ 111889 h 1118891"/>
              <a:gd name="connsiteX1" fmla="*/ 111889 w 1311521"/>
              <a:gd name="connsiteY1" fmla="*/ 0 h 1118891"/>
              <a:gd name="connsiteX2" fmla="*/ 1199632 w 1311521"/>
              <a:gd name="connsiteY2" fmla="*/ 0 h 1118891"/>
              <a:gd name="connsiteX3" fmla="*/ 1311521 w 1311521"/>
              <a:gd name="connsiteY3" fmla="*/ 111889 h 1118891"/>
              <a:gd name="connsiteX4" fmla="*/ 1311521 w 1311521"/>
              <a:gd name="connsiteY4" fmla="*/ 1007002 h 1118891"/>
              <a:gd name="connsiteX5" fmla="*/ 1199632 w 1311521"/>
              <a:gd name="connsiteY5" fmla="*/ 1118891 h 1118891"/>
              <a:gd name="connsiteX6" fmla="*/ 111889 w 1311521"/>
              <a:gd name="connsiteY6" fmla="*/ 1118891 h 1118891"/>
              <a:gd name="connsiteX7" fmla="*/ 0 w 1311521"/>
              <a:gd name="connsiteY7" fmla="*/ 1007002 h 1118891"/>
              <a:gd name="connsiteX8" fmla="*/ 0 w 1311521"/>
              <a:gd name="connsiteY8" fmla="*/ 111889 h 111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521" h="1118891">
                <a:moveTo>
                  <a:pt x="0" y="111889"/>
                </a:moveTo>
                <a:cubicBezTo>
                  <a:pt x="0" y="50094"/>
                  <a:pt x="50094" y="0"/>
                  <a:pt x="111889" y="0"/>
                </a:cubicBezTo>
                <a:lnTo>
                  <a:pt x="1199632" y="0"/>
                </a:lnTo>
                <a:cubicBezTo>
                  <a:pt x="1261427" y="0"/>
                  <a:pt x="1311521" y="50094"/>
                  <a:pt x="1311521" y="111889"/>
                </a:cubicBezTo>
                <a:lnTo>
                  <a:pt x="1311521" y="1007002"/>
                </a:lnTo>
                <a:cubicBezTo>
                  <a:pt x="1311521" y="1068797"/>
                  <a:pt x="1261427" y="1118891"/>
                  <a:pt x="1199632" y="1118891"/>
                </a:cubicBezTo>
                <a:lnTo>
                  <a:pt x="111889" y="1118891"/>
                </a:lnTo>
                <a:cubicBezTo>
                  <a:pt x="50094" y="1118891"/>
                  <a:pt x="0" y="1068797"/>
                  <a:pt x="0" y="1007002"/>
                </a:cubicBezTo>
                <a:lnTo>
                  <a:pt x="0" y="1118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351" tIns="101351" rIns="101351" bIns="101351" numCol="1" spcCol="1270" anchor="ctr" anchorCtr="0">
            <a:noAutofit/>
          </a:bodyPr>
          <a:lstStyle/>
          <a:p>
            <a:pPr marL="0" lvl="0" indent="0" algn="ctr" defTabSz="800100">
              <a:lnSpc>
                <a:spcPct val="90000"/>
              </a:lnSpc>
              <a:spcBef>
                <a:spcPct val="0"/>
              </a:spcBef>
              <a:spcAft>
                <a:spcPct val="35000"/>
              </a:spcAft>
              <a:buNone/>
            </a:pPr>
            <a:r>
              <a:rPr lang="en-US" sz="1800" kern="1200" dirty="0"/>
              <a:t>Result</a:t>
            </a:r>
          </a:p>
          <a:p>
            <a:pPr marL="0" lvl="0" indent="0" algn="ctr" defTabSz="800100">
              <a:lnSpc>
                <a:spcPct val="90000"/>
              </a:lnSpc>
              <a:spcBef>
                <a:spcPct val="0"/>
              </a:spcBef>
              <a:spcAft>
                <a:spcPct val="35000"/>
              </a:spcAft>
              <a:buNone/>
            </a:pPr>
            <a:r>
              <a:rPr lang="en-US" sz="1800" kern="1200" dirty="0"/>
              <a:t>delivery</a:t>
            </a:r>
          </a:p>
        </p:txBody>
      </p:sp>
      <p:sp>
        <p:nvSpPr>
          <p:cNvPr id="7" name="Slide Number Placeholder 6">
            <a:extLst>
              <a:ext uri="{FF2B5EF4-FFF2-40B4-BE49-F238E27FC236}">
                <a16:creationId xmlns:a16="http://schemas.microsoft.com/office/drawing/2014/main" id="{8577B919-32D7-EC4E-8241-E1AB6A180321}"/>
              </a:ext>
            </a:extLst>
          </p:cNvPr>
          <p:cNvSpPr>
            <a:spLocks noGrp="1"/>
          </p:cNvSpPr>
          <p:nvPr>
            <p:ph type="sldNum" sz="quarter" idx="4"/>
          </p:nvPr>
        </p:nvSpPr>
        <p:spPr/>
        <p:txBody>
          <a:bodyPr/>
          <a:lstStyle/>
          <a:p>
            <a:fld id="{4740AEA5-A348-2949-9B8B-EA763C54C64D}" type="slidenum">
              <a:rPr lang="en-US" smtClean="0"/>
              <a:t>11</a:t>
            </a:fld>
            <a:endParaRPr lang="en-US" dirty="0"/>
          </a:p>
        </p:txBody>
      </p:sp>
    </p:spTree>
    <p:custDataLst>
      <p:tags r:id="rId1"/>
    </p:custDataLst>
    <p:extLst>
      <p:ext uri="{BB962C8B-B14F-4D97-AF65-F5344CB8AC3E}">
        <p14:creationId xmlns:p14="http://schemas.microsoft.com/office/powerpoint/2010/main" val="280090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A5AE47A-397A-274B-9E17-920CADEFE652}"/>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Query by example (QBE) can bypass SQL</a:t>
            </a:r>
          </a:p>
        </p:txBody>
      </p:sp>
      <p:sp>
        <p:nvSpPr>
          <p:cNvPr id="4" name="Rectangle 3">
            <a:extLst>
              <a:ext uri="{FF2B5EF4-FFF2-40B4-BE49-F238E27FC236}">
                <a16:creationId xmlns:a16="http://schemas.microsoft.com/office/drawing/2014/main" id="{4A7372EF-D47F-1749-AF55-AE19AD1C4B6B}"/>
              </a:ext>
            </a:extLst>
          </p:cNvPr>
          <p:cNvSpPr/>
          <p:nvPr/>
        </p:nvSpPr>
        <p:spPr>
          <a:xfrm>
            <a:off x="5162903" y="2867025"/>
            <a:ext cx="1487018" cy="143426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solidFill>
                  <a:schemeClr val="tx1"/>
                </a:solidFill>
              </a:rPr>
              <a:t>QBE</a:t>
            </a:r>
            <a:endParaRPr lang="en-US" sz="4800" dirty="0">
              <a:solidFill>
                <a:schemeClr val="tx1"/>
              </a:solidFill>
            </a:endParaRPr>
          </a:p>
        </p:txBody>
      </p:sp>
      <p:sp>
        <p:nvSpPr>
          <p:cNvPr id="5" name="Right Arrow 4">
            <a:extLst>
              <a:ext uri="{FF2B5EF4-FFF2-40B4-BE49-F238E27FC236}">
                <a16:creationId xmlns:a16="http://schemas.microsoft.com/office/drawing/2014/main" id="{71F4C045-5590-B347-80C3-F23B7B96C8D0}"/>
              </a:ext>
            </a:extLst>
          </p:cNvPr>
          <p:cNvSpPr/>
          <p:nvPr/>
        </p:nvSpPr>
        <p:spPr>
          <a:xfrm>
            <a:off x="4255129" y="3341839"/>
            <a:ext cx="652131"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ight Arrow 5">
            <a:extLst>
              <a:ext uri="{FF2B5EF4-FFF2-40B4-BE49-F238E27FC236}">
                <a16:creationId xmlns:a16="http://schemas.microsoft.com/office/drawing/2014/main" id="{DCF20E17-5911-F445-BD54-42464B510D96}"/>
              </a:ext>
            </a:extLst>
          </p:cNvPr>
          <p:cNvSpPr/>
          <p:nvPr/>
        </p:nvSpPr>
        <p:spPr>
          <a:xfrm>
            <a:off x="6869340" y="3341839"/>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4CA9E3F0-502F-D54A-A2E3-FBE1DA4B186E}"/>
              </a:ext>
            </a:extLst>
          </p:cNvPr>
          <p:cNvGrpSpPr/>
          <p:nvPr/>
        </p:nvGrpSpPr>
        <p:grpSpPr>
          <a:xfrm>
            <a:off x="612284" y="2695624"/>
            <a:ext cx="3307119" cy="2204362"/>
            <a:chOff x="318623" y="2695624"/>
            <a:chExt cx="3491858" cy="2204362"/>
          </a:xfrm>
        </p:grpSpPr>
        <p:grpSp>
          <p:nvGrpSpPr>
            <p:cNvPr id="12" name="Group 11">
              <a:extLst>
                <a:ext uri="{FF2B5EF4-FFF2-40B4-BE49-F238E27FC236}">
                  <a16:creationId xmlns:a16="http://schemas.microsoft.com/office/drawing/2014/main" id="{4FDF8F73-AD86-6E48-B05F-61E7DFB3D093}"/>
                </a:ext>
              </a:extLst>
            </p:cNvPr>
            <p:cNvGrpSpPr/>
            <p:nvPr/>
          </p:nvGrpSpPr>
          <p:grpSpPr>
            <a:xfrm>
              <a:off x="318623" y="2695624"/>
              <a:ext cx="3491858" cy="2204362"/>
              <a:chOff x="132616" y="1530750"/>
              <a:chExt cx="6920141" cy="4313586"/>
            </a:xfrm>
          </p:grpSpPr>
          <p:pic>
            <p:nvPicPr>
              <p:cNvPr id="14" name="Picture 13">
                <a:extLst>
                  <a:ext uri="{FF2B5EF4-FFF2-40B4-BE49-F238E27FC236}">
                    <a16:creationId xmlns:a16="http://schemas.microsoft.com/office/drawing/2014/main" id="{E95A4CAE-424E-684A-A6D5-48D140882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15" name="Picture 14">
                <a:extLst>
                  <a:ext uri="{FF2B5EF4-FFF2-40B4-BE49-F238E27FC236}">
                    <a16:creationId xmlns:a16="http://schemas.microsoft.com/office/drawing/2014/main" id="{5A0C31DE-C09B-5A4B-A408-56AD008D3CF0}"/>
                  </a:ext>
                </a:extLst>
              </p:cNvPr>
              <p:cNvPicPr>
                <a:picLocks noChangeAspect="1"/>
              </p:cNvPicPr>
              <p:nvPr/>
            </p:nvPicPr>
            <p:blipFill rotWithShape="1">
              <a:blip r:embed="rId5">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13" name="Picture 12">
              <a:extLst>
                <a:ext uri="{FF2B5EF4-FFF2-40B4-BE49-F238E27FC236}">
                  <a16:creationId xmlns:a16="http://schemas.microsoft.com/office/drawing/2014/main" id="{B97CAE92-C43D-5F4E-8078-0EC621FEF27E}"/>
                </a:ext>
              </a:extLst>
            </p:cNvPr>
            <p:cNvPicPr>
              <a:picLocks noChangeAspect="1"/>
            </p:cNvPicPr>
            <p:nvPr/>
          </p:nvPicPr>
          <p:blipFill rotWithShape="1">
            <a:blip r:embed="rId6">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grpSp>
        <p:nvGrpSpPr>
          <p:cNvPr id="16" name="Group 15">
            <a:extLst>
              <a:ext uri="{FF2B5EF4-FFF2-40B4-BE49-F238E27FC236}">
                <a16:creationId xmlns:a16="http://schemas.microsoft.com/office/drawing/2014/main" id="{58E929A2-4163-AB4E-ABAA-CEA8339A52BF}"/>
              </a:ext>
            </a:extLst>
          </p:cNvPr>
          <p:cNvGrpSpPr/>
          <p:nvPr/>
        </p:nvGrpSpPr>
        <p:grpSpPr>
          <a:xfrm>
            <a:off x="7839935" y="1463396"/>
            <a:ext cx="3513865" cy="4108063"/>
            <a:chOff x="7465659" y="1073667"/>
            <a:chExt cx="3924302" cy="4972702"/>
          </a:xfrm>
        </p:grpSpPr>
        <p:pic>
          <p:nvPicPr>
            <p:cNvPr id="17" name="Picture 16">
              <a:extLst>
                <a:ext uri="{FF2B5EF4-FFF2-40B4-BE49-F238E27FC236}">
                  <a16:creationId xmlns:a16="http://schemas.microsoft.com/office/drawing/2014/main" id="{77361264-8210-C440-80D3-85B052D534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5660" y="2639268"/>
              <a:ext cx="3924299" cy="1841500"/>
            </a:xfrm>
            <a:prstGeom prst="rect">
              <a:avLst/>
            </a:prstGeom>
          </p:spPr>
        </p:pic>
        <p:pic>
          <p:nvPicPr>
            <p:cNvPr id="18" name="Picture 17">
              <a:extLst>
                <a:ext uri="{FF2B5EF4-FFF2-40B4-BE49-F238E27FC236}">
                  <a16:creationId xmlns:a16="http://schemas.microsoft.com/office/drawing/2014/main" id="{BC9750E7-6375-834A-B38B-7674E075F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5661" y="1073667"/>
              <a:ext cx="3924300" cy="1625600"/>
            </a:xfrm>
            <a:prstGeom prst="rect">
              <a:avLst/>
            </a:prstGeom>
          </p:spPr>
        </p:pic>
        <p:pic>
          <p:nvPicPr>
            <p:cNvPr id="19" name="Picture 18">
              <a:extLst>
                <a:ext uri="{FF2B5EF4-FFF2-40B4-BE49-F238E27FC236}">
                  <a16:creationId xmlns:a16="http://schemas.microsoft.com/office/drawing/2014/main" id="{0125C674-9D09-C74D-BD2C-0A5A263DD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5659" y="4420769"/>
              <a:ext cx="3924302" cy="1625600"/>
            </a:xfrm>
            <a:prstGeom prst="rect">
              <a:avLst/>
            </a:prstGeom>
          </p:spPr>
        </p:pic>
      </p:grpSp>
      <p:sp>
        <p:nvSpPr>
          <p:cNvPr id="7" name="Slide Number Placeholder 6">
            <a:extLst>
              <a:ext uri="{FF2B5EF4-FFF2-40B4-BE49-F238E27FC236}">
                <a16:creationId xmlns:a16="http://schemas.microsoft.com/office/drawing/2014/main" id="{239C03D7-C5CB-C442-959B-1C3C63AF6746}"/>
              </a:ext>
            </a:extLst>
          </p:cNvPr>
          <p:cNvSpPr>
            <a:spLocks noGrp="1"/>
          </p:cNvSpPr>
          <p:nvPr>
            <p:ph type="sldNum" sz="quarter" idx="4"/>
          </p:nvPr>
        </p:nvSpPr>
        <p:spPr/>
        <p:txBody>
          <a:bodyPr/>
          <a:lstStyle/>
          <a:p>
            <a:fld id="{4740AEA5-A348-2949-9B8B-EA763C54C64D}" type="slidenum">
              <a:rPr lang="en-US" smtClean="0"/>
              <a:t>12</a:t>
            </a:fld>
            <a:endParaRPr lang="en-US" dirty="0"/>
          </a:p>
        </p:txBody>
      </p:sp>
      <p:sp>
        <p:nvSpPr>
          <p:cNvPr id="8" name="TextBox 7">
            <a:extLst>
              <a:ext uri="{FF2B5EF4-FFF2-40B4-BE49-F238E27FC236}">
                <a16:creationId xmlns:a16="http://schemas.microsoft.com/office/drawing/2014/main" id="{62B51794-C7D8-914D-B4A1-F620E81DCAE1}"/>
              </a:ext>
            </a:extLst>
          </p:cNvPr>
          <p:cNvSpPr txBox="1"/>
          <p:nvPr/>
        </p:nvSpPr>
        <p:spPr>
          <a:xfrm>
            <a:off x="612284" y="5606714"/>
            <a:ext cx="3307119" cy="523220"/>
          </a:xfrm>
          <a:prstGeom prst="rect">
            <a:avLst/>
          </a:prstGeom>
          <a:noFill/>
        </p:spPr>
        <p:txBody>
          <a:bodyPr wrap="square" rtlCol="0">
            <a:spAutoFit/>
          </a:bodyPr>
          <a:lstStyle/>
          <a:p>
            <a:pPr algn="ctr"/>
            <a:r>
              <a:rPr lang="en-US" sz="2800" dirty="0"/>
              <a:t>Examples</a:t>
            </a:r>
          </a:p>
        </p:txBody>
      </p:sp>
      <p:sp>
        <p:nvSpPr>
          <p:cNvPr id="20" name="TextBox 19">
            <a:extLst>
              <a:ext uri="{FF2B5EF4-FFF2-40B4-BE49-F238E27FC236}">
                <a16:creationId xmlns:a16="http://schemas.microsoft.com/office/drawing/2014/main" id="{10BAC43A-2867-904B-BD08-4F9F1D4B61D7}"/>
              </a:ext>
            </a:extLst>
          </p:cNvPr>
          <p:cNvSpPr txBox="1"/>
          <p:nvPr/>
        </p:nvSpPr>
        <p:spPr>
          <a:xfrm>
            <a:off x="7943307" y="5606714"/>
            <a:ext cx="3307119" cy="523220"/>
          </a:xfrm>
          <a:prstGeom prst="rect">
            <a:avLst/>
          </a:prstGeom>
          <a:noFill/>
        </p:spPr>
        <p:txBody>
          <a:bodyPr wrap="square" rtlCol="0">
            <a:spAutoFit/>
          </a:bodyPr>
          <a:lstStyle/>
          <a:p>
            <a:pPr algn="ctr"/>
            <a:r>
              <a:rPr lang="en-US" sz="2800" dirty="0"/>
              <a:t>Results</a:t>
            </a:r>
          </a:p>
        </p:txBody>
      </p:sp>
    </p:spTree>
    <p:custDataLst>
      <p:tags r:id="rId1"/>
    </p:custDataLst>
    <p:extLst>
      <p:ext uri="{BB962C8B-B14F-4D97-AF65-F5344CB8AC3E}">
        <p14:creationId xmlns:p14="http://schemas.microsoft.com/office/powerpoint/2010/main" val="50025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F1FB0E-6497-E149-8906-BEC99DAF6248}"/>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Traditional QBE systems fail</a:t>
            </a:r>
            <a:endParaRPr lang="en-US" sz="3730" cap="none" dirty="0">
              <a:solidFill>
                <a:srgbClr val="FF0000"/>
              </a:solidFill>
            </a:endParaRPr>
          </a:p>
        </p:txBody>
      </p:sp>
      <p:pic>
        <p:nvPicPr>
          <p:cNvPr id="5" name="Picture 4">
            <a:extLst>
              <a:ext uri="{FF2B5EF4-FFF2-40B4-BE49-F238E27FC236}">
                <a16:creationId xmlns:a16="http://schemas.microsoft.com/office/drawing/2014/main" id="{1BF62373-A4E1-384A-B48C-BEE04E7AAC9F}"/>
              </a:ext>
            </a:extLst>
          </p:cNvPr>
          <p:cNvPicPr>
            <a:picLocks noChangeAspect="1"/>
          </p:cNvPicPr>
          <p:nvPr/>
        </p:nvPicPr>
        <p:blipFill rotWithShape="1">
          <a:blip r:embed="rId4">
            <a:extLst>
              <a:ext uri="{28A0092B-C50C-407E-A947-70E740481C1C}">
                <a14:useLocalDpi xmlns:a14="http://schemas.microsoft.com/office/drawing/2010/main" val="0"/>
              </a:ext>
            </a:extLst>
          </a:blip>
          <a:srcRect l="2911" t="3439"/>
          <a:stretch/>
        </p:blipFill>
        <p:spPr>
          <a:xfrm>
            <a:off x="4978612" y="1703072"/>
            <a:ext cx="6187366" cy="3753303"/>
          </a:xfrm>
          <a:prstGeom prst="rect">
            <a:avLst/>
          </a:prstGeom>
        </p:spPr>
      </p:pic>
      <p:sp>
        <p:nvSpPr>
          <p:cNvPr id="6" name="TextBox 5">
            <a:extLst>
              <a:ext uri="{FF2B5EF4-FFF2-40B4-BE49-F238E27FC236}">
                <a16:creationId xmlns:a16="http://schemas.microsoft.com/office/drawing/2014/main" id="{40CC582A-9083-0349-8061-E7E93F16472D}"/>
              </a:ext>
            </a:extLst>
          </p:cNvPr>
          <p:cNvSpPr txBox="1"/>
          <p:nvPr/>
        </p:nvSpPr>
        <p:spPr>
          <a:xfrm>
            <a:off x="6096000" y="5708407"/>
            <a:ext cx="3810391" cy="523220"/>
          </a:xfrm>
          <a:prstGeom prst="rect">
            <a:avLst/>
          </a:prstGeom>
          <a:noFill/>
        </p:spPr>
        <p:txBody>
          <a:bodyPr wrap="square" rtlCol="0">
            <a:spAutoFit/>
          </a:bodyPr>
          <a:lstStyle/>
          <a:p>
            <a:pPr algn="ctr"/>
            <a:r>
              <a:rPr lang="en-US" sz="2800" dirty="0"/>
              <a:t>All actors</a:t>
            </a:r>
          </a:p>
        </p:txBody>
      </p:sp>
      <p:grpSp>
        <p:nvGrpSpPr>
          <p:cNvPr id="17" name="Group 16">
            <a:extLst>
              <a:ext uri="{FF2B5EF4-FFF2-40B4-BE49-F238E27FC236}">
                <a16:creationId xmlns:a16="http://schemas.microsoft.com/office/drawing/2014/main" id="{C0731D47-A0E8-0143-A6C6-D818DE14DDD2}"/>
              </a:ext>
            </a:extLst>
          </p:cNvPr>
          <p:cNvGrpSpPr/>
          <p:nvPr/>
        </p:nvGrpSpPr>
        <p:grpSpPr>
          <a:xfrm>
            <a:off x="612284" y="2695624"/>
            <a:ext cx="3307119" cy="2204362"/>
            <a:chOff x="318623" y="2695624"/>
            <a:chExt cx="3491858" cy="2204362"/>
          </a:xfrm>
        </p:grpSpPr>
        <p:grpSp>
          <p:nvGrpSpPr>
            <p:cNvPr id="18" name="Group 17">
              <a:extLst>
                <a:ext uri="{FF2B5EF4-FFF2-40B4-BE49-F238E27FC236}">
                  <a16:creationId xmlns:a16="http://schemas.microsoft.com/office/drawing/2014/main" id="{362FCE7B-3A09-764B-8163-99E492240210}"/>
                </a:ext>
              </a:extLst>
            </p:cNvPr>
            <p:cNvGrpSpPr/>
            <p:nvPr/>
          </p:nvGrpSpPr>
          <p:grpSpPr>
            <a:xfrm>
              <a:off x="318623" y="2695624"/>
              <a:ext cx="3491858" cy="2204362"/>
              <a:chOff x="132616" y="1530750"/>
              <a:chExt cx="6920141" cy="4313586"/>
            </a:xfrm>
          </p:grpSpPr>
          <p:pic>
            <p:nvPicPr>
              <p:cNvPr id="20" name="Picture 19">
                <a:extLst>
                  <a:ext uri="{FF2B5EF4-FFF2-40B4-BE49-F238E27FC236}">
                    <a16:creationId xmlns:a16="http://schemas.microsoft.com/office/drawing/2014/main" id="{80245CFB-F8C4-AF49-9C62-ED60803E2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21" name="Picture 20">
                <a:extLst>
                  <a:ext uri="{FF2B5EF4-FFF2-40B4-BE49-F238E27FC236}">
                    <a16:creationId xmlns:a16="http://schemas.microsoft.com/office/drawing/2014/main" id="{6FD3466C-6827-2E40-8178-AB0FB74091C2}"/>
                  </a:ext>
                </a:extLst>
              </p:cNvPr>
              <p:cNvPicPr>
                <a:picLocks noChangeAspect="1"/>
              </p:cNvPicPr>
              <p:nvPr/>
            </p:nvPicPr>
            <p:blipFill rotWithShape="1">
              <a:blip r:embed="rId6">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19" name="Picture 18">
              <a:extLst>
                <a:ext uri="{FF2B5EF4-FFF2-40B4-BE49-F238E27FC236}">
                  <a16:creationId xmlns:a16="http://schemas.microsoft.com/office/drawing/2014/main" id="{976EF4E6-2624-A640-8A3B-8DEB211274FE}"/>
                </a:ext>
              </a:extLst>
            </p:cNvPr>
            <p:cNvPicPr>
              <a:picLocks noChangeAspect="1"/>
            </p:cNvPicPr>
            <p:nvPr/>
          </p:nvPicPr>
          <p:blipFill rotWithShape="1">
            <a:blip r:embed="rId7">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sp>
        <p:nvSpPr>
          <p:cNvPr id="7" name="Slide Number Placeholder 6">
            <a:extLst>
              <a:ext uri="{FF2B5EF4-FFF2-40B4-BE49-F238E27FC236}">
                <a16:creationId xmlns:a16="http://schemas.microsoft.com/office/drawing/2014/main" id="{2EC06C02-89F9-C249-9BAA-E485E3B030FF}"/>
              </a:ext>
            </a:extLst>
          </p:cNvPr>
          <p:cNvSpPr>
            <a:spLocks noGrp="1"/>
          </p:cNvSpPr>
          <p:nvPr>
            <p:ph type="sldNum" sz="quarter" idx="4"/>
          </p:nvPr>
        </p:nvSpPr>
        <p:spPr/>
        <p:txBody>
          <a:bodyPr/>
          <a:lstStyle/>
          <a:p>
            <a:fld id="{4740AEA5-A348-2949-9B8B-EA763C54C64D}" type="slidenum">
              <a:rPr lang="en-US" smtClean="0"/>
              <a:t>13</a:t>
            </a:fld>
            <a:endParaRPr lang="en-US" dirty="0"/>
          </a:p>
        </p:txBody>
      </p:sp>
      <p:sp>
        <p:nvSpPr>
          <p:cNvPr id="13" name="TextBox 12">
            <a:extLst>
              <a:ext uri="{FF2B5EF4-FFF2-40B4-BE49-F238E27FC236}">
                <a16:creationId xmlns:a16="http://schemas.microsoft.com/office/drawing/2014/main" id="{AAA3D73C-D40F-BD45-B165-5584FF154A2A}"/>
              </a:ext>
            </a:extLst>
          </p:cNvPr>
          <p:cNvSpPr txBox="1"/>
          <p:nvPr/>
        </p:nvSpPr>
        <p:spPr>
          <a:xfrm>
            <a:off x="612284" y="5727945"/>
            <a:ext cx="3307119" cy="523220"/>
          </a:xfrm>
          <a:prstGeom prst="rect">
            <a:avLst/>
          </a:prstGeom>
          <a:noFill/>
        </p:spPr>
        <p:txBody>
          <a:bodyPr wrap="square" rtlCol="0">
            <a:spAutoFit/>
          </a:bodyPr>
          <a:lstStyle/>
          <a:p>
            <a:pPr algn="ctr"/>
            <a:r>
              <a:rPr lang="en-US" sz="2800" dirty="0"/>
              <a:t>Examples</a:t>
            </a:r>
          </a:p>
        </p:txBody>
      </p:sp>
    </p:spTree>
    <p:custDataLst>
      <p:tags r:id="rId1"/>
    </p:custDataLst>
    <p:extLst>
      <p:ext uri="{BB962C8B-B14F-4D97-AF65-F5344CB8AC3E}">
        <p14:creationId xmlns:p14="http://schemas.microsoft.com/office/powerpoint/2010/main" val="3265601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3E48DB-3CA6-0549-9555-AEEEAC22A266}"/>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Humans use context</a:t>
            </a:r>
          </a:p>
        </p:txBody>
      </p:sp>
      <p:pic>
        <p:nvPicPr>
          <p:cNvPr id="4" name="Content Placeholder 5">
            <a:extLst>
              <a:ext uri="{FF2B5EF4-FFF2-40B4-BE49-F238E27FC236}">
                <a16:creationId xmlns:a16="http://schemas.microsoft.com/office/drawing/2014/main" id="{20B6073A-9269-1440-AB5F-8BBE6D1C6F78}"/>
              </a:ext>
            </a:extLst>
          </p:cNvPr>
          <p:cNvPicPr>
            <a:picLocks noChangeAspect="1"/>
          </p:cNvPicPr>
          <p:nvPr/>
        </p:nvPicPr>
        <p:blipFill rotWithShape="1">
          <a:blip r:embed="rId3">
            <a:extLst>
              <a:ext uri="{28A0092B-C50C-407E-A947-70E740481C1C}">
                <a14:useLocalDpi xmlns:a14="http://schemas.microsoft.com/office/drawing/2010/main" val="0"/>
              </a:ext>
            </a:extLst>
          </a:blip>
          <a:srcRect l="7972" r="9183" b="2258"/>
          <a:stretch/>
        </p:blipFill>
        <p:spPr>
          <a:xfrm>
            <a:off x="3408759" y="1316891"/>
            <a:ext cx="5374481" cy="4755663"/>
          </a:xfrm>
          <a:prstGeom prst="rect">
            <a:avLst/>
          </a:prstGeom>
        </p:spPr>
      </p:pic>
      <p:sp>
        <p:nvSpPr>
          <p:cNvPr id="5" name="Slide Number Placeholder 4">
            <a:extLst>
              <a:ext uri="{FF2B5EF4-FFF2-40B4-BE49-F238E27FC236}">
                <a16:creationId xmlns:a16="http://schemas.microsoft.com/office/drawing/2014/main" id="{C4FB0F16-60D4-C846-955F-53B7B5FF76B9}"/>
              </a:ext>
            </a:extLst>
          </p:cNvPr>
          <p:cNvSpPr>
            <a:spLocks noGrp="1"/>
          </p:cNvSpPr>
          <p:nvPr>
            <p:ph type="sldNum" sz="quarter" idx="4"/>
          </p:nvPr>
        </p:nvSpPr>
        <p:spPr/>
        <p:txBody>
          <a:bodyPr/>
          <a:lstStyle/>
          <a:p>
            <a:fld id="{4740AEA5-A348-2949-9B8B-EA763C54C64D}" type="slidenum">
              <a:rPr lang="en-US" smtClean="0"/>
              <a:t>14</a:t>
            </a:fld>
            <a:endParaRPr lang="en-US" dirty="0"/>
          </a:p>
        </p:txBody>
      </p:sp>
    </p:spTree>
    <p:extLst>
      <p:ext uri="{BB962C8B-B14F-4D97-AF65-F5344CB8AC3E}">
        <p14:creationId xmlns:p14="http://schemas.microsoft.com/office/powerpoint/2010/main" val="59945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961E438-D6AA-6044-A897-940B343F802E}"/>
              </a:ext>
            </a:extLst>
          </p:cNvPr>
          <p:cNvSpPr/>
          <p:nvPr/>
        </p:nvSpPr>
        <p:spPr>
          <a:xfrm>
            <a:off x="2976582" y="3416584"/>
            <a:ext cx="7878046" cy="1025335"/>
          </a:xfrm>
          <a:prstGeom prst="roundRect">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rPr>
              <a:t>There is no “funny” attribute in the data</a:t>
            </a:r>
          </a:p>
        </p:txBody>
      </p:sp>
      <p:grpSp>
        <p:nvGrpSpPr>
          <p:cNvPr id="4" name="Group 3">
            <a:extLst>
              <a:ext uri="{FF2B5EF4-FFF2-40B4-BE49-F238E27FC236}">
                <a16:creationId xmlns:a16="http://schemas.microsoft.com/office/drawing/2014/main" id="{1BD7A0CE-7648-CB4D-8B25-EDA7528C1560}"/>
              </a:ext>
            </a:extLst>
          </p:cNvPr>
          <p:cNvGrpSpPr/>
          <p:nvPr/>
        </p:nvGrpSpPr>
        <p:grpSpPr>
          <a:xfrm>
            <a:off x="2905646" y="1691323"/>
            <a:ext cx="7999579" cy="4472205"/>
            <a:chOff x="2905646" y="1691323"/>
            <a:chExt cx="7999579" cy="4472205"/>
          </a:xfrm>
        </p:grpSpPr>
        <p:pic>
          <p:nvPicPr>
            <p:cNvPr id="5" name="Picture 4">
              <a:extLst>
                <a:ext uri="{FF2B5EF4-FFF2-40B4-BE49-F238E27FC236}">
                  <a16:creationId xmlns:a16="http://schemas.microsoft.com/office/drawing/2014/main" id="{10DAAD02-B828-AE4B-AA45-A2653A87E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78" y="3306208"/>
              <a:ext cx="7986047" cy="1324245"/>
            </a:xfrm>
            <a:prstGeom prst="rect">
              <a:avLst/>
            </a:prstGeom>
          </p:spPr>
        </p:pic>
        <p:pic>
          <p:nvPicPr>
            <p:cNvPr id="6" name="Picture 5">
              <a:extLst>
                <a:ext uri="{FF2B5EF4-FFF2-40B4-BE49-F238E27FC236}">
                  <a16:creationId xmlns:a16="http://schemas.microsoft.com/office/drawing/2014/main" id="{5617F361-6933-CE4B-B744-D2489EF4D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646" y="4865588"/>
              <a:ext cx="7999579" cy="1297940"/>
            </a:xfrm>
            <a:prstGeom prst="rect">
              <a:avLst/>
            </a:prstGeom>
          </p:spPr>
        </p:pic>
        <p:pic>
          <p:nvPicPr>
            <p:cNvPr id="7" name="Picture 6">
              <a:extLst>
                <a:ext uri="{FF2B5EF4-FFF2-40B4-BE49-F238E27FC236}">
                  <a16:creationId xmlns:a16="http://schemas.microsoft.com/office/drawing/2014/main" id="{29784B2C-8AAE-D749-9801-09AFEAF4C112}"/>
                </a:ext>
              </a:extLst>
            </p:cNvPr>
            <p:cNvPicPr>
              <a:picLocks noChangeAspect="1"/>
            </p:cNvPicPr>
            <p:nvPr/>
          </p:nvPicPr>
          <p:blipFill rotWithShape="1">
            <a:blip r:embed="rId6">
              <a:extLst>
                <a:ext uri="{28A0092B-C50C-407E-A947-70E740481C1C}">
                  <a14:useLocalDpi xmlns:a14="http://schemas.microsoft.com/office/drawing/2010/main" val="0"/>
                </a:ext>
              </a:extLst>
            </a:blip>
            <a:srcRect r="12626"/>
            <a:stretch/>
          </p:blipFill>
          <p:spPr>
            <a:xfrm>
              <a:off x="2919178" y="1691323"/>
              <a:ext cx="7986047" cy="1184261"/>
            </a:xfrm>
            <a:prstGeom prst="rect">
              <a:avLst/>
            </a:prstGeom>
          </p:spPr>
        </p:pic>
      </p:grpSp>
      <p:pic>
        <p:nvPicPr>
          <p:cNvPr id="8" name="Picture 7">
            <a:extLst>
              <a:ext uri="{FF2B5EF4-FFF2-40B4-BE49-F238E27FC236}">
                <a16:creationId xmlns:a16="http://schemas.microsoft.com/office/drawing/2014/main" id="{E28E0B19-E4EE-BD42-B6F5-D95CA1754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841" y="4865587"/>
            <a:ext cx="959097" cy="1297940"/>
          </a:xfrm>
          <a:prstGeom prst="rect">
            <a:avLst/>
          </a:prstGeom>
        </p:spPr>
      </p:pic>
      <p:pic>
        <p:nvPicPr>
          <p:cNvPr id="9" name="Content Placeholder 11">
            <a:extLst>
              <a:ext uri="{FF2B5EF4-FFF2-40B4-BE49-F238E27FC236}">
                <a16:creationId xmlns:a16="http://schemas.microsoft.com/office/drawing/2014/main" id="{49676179-5BB4-1948-86EF-DCE38B2863F0}"/>
              </a:ext>
            </a:extLst>
          </p:cNvPr>
          <p:cNvPicPr>
            <a:picLocks noChangeAspect="1"/>
          </p:cNvPicPr>
          <p:nvPr/>
        </p:nvPicPr>
        <p:blipFill rotWithShape="1">
          <a:blip r:embed="rId8">
            <a:extLst>
              <a:ext uri="{28A0092B-C50C-407E-A947-70E740481C1C}">
                <a14:useLocalDpi xmlns:a14="http://schemas.microsoft.com/office/drawing/2010/main" val="0"/>
              </a:ext>
            </a:extLst>
          </a:blip>
          <a:srcRect l="5414"/>
          <a:stretch/>
        </p:blipFill>
        <p:spPr>
          <a:xfrm>
            <a:off x="1354841" y="1690687"/>
            <a:ext cx="959099" cy="1372237"/>
          </a:xfrm>
          <a:prstGeom prst="rect">
            <a:avLst/>
          </a:prstGeom>
        </p:spPr>
      </p:pic>
      <p:pic>
        <p:nvPicPr>
          <p:cNvPr id="10" name="Picture 9">
            <a:extLst>
              <a:ext uri="{FF2B5EF4-FFF2-40B4-BE49-F238E27FC236}">
                <a16:creationId xmlns:a16="http://schemas.microsoft.com/office/drawing/2014/main" id="{35F09BC6-C0BF-8C4D-AC74-494C1824851F}"/>
              </a:ext>
            </a:extLst>
          </p:cNvPr>
          <p:cNvPicPr>
            <a:picLocks noChangeAspect="1"/>
          </p:cNvPicPr>
          <p:nvPr/>
        </p:nvPicPr>
        <p:blipFill rotWithShape="1">
          <a:blip r:embed="rId9">
            <a:extLst>
              <a:ext uri="{28A0092B-C50C-407E-A947-70E740481C1C}">
                <a14:useLocalDpi xmlns:a14="http://schemas.microsoft.com/office/drawing/2010/main" val="0"/>
              </a:ext>
            </a:extLst>
          </a:blip>
          <a:srcRect l="1" r="7440"/>
          <a:stretch/>
        </p:blipFill>
        <p:spPr>
          <a:xfrm>
            <a:off x="1354841" y="3226266"/>
            <a:ext cx="959097" cy="1404187"/>
          </a:xfrm>
          <a:prstGeom prst="rect">
            <a:avLst/>
          </a:prstGeom>
        </p:spPr>
      </p:pic>
      <p:grpSp>
        <p:nvGrpSpPr>
          <p:cNvPr id="11" name="Group 10">
            <a:extLst>
              <a:ext uri="{FF2B5EF4-FFF2-40B4-BE49-F238E27FC236}">
                <a16:creationId xmlns:a16="http://schemas.microsoft.com/office/drawing/2014/main" id="{120552D8-1402-B74C-9CEF-B66237C6305F}"/>
              </a:ext>
            </a:extLst>
          </p:cNvPr>
          <p:cNvGrpSpPr/>
          <p:nvPr/>
        </p:nvGrpSpPr>
        <p:grpSpPr>
          <a:xfrm>
            <a:off x="3238662" y="1849637"/>
            <a:ext cx="7307526" cy="4156521"/>
            <a:chOff x="3238662" y="1849637"/>
            <a:chExt cx="7307526" cy="4156521"/>
          </a:xfrm>
        </p:grpSpPr>
        <p:grpSp>
          <p:nvGrpSpPr>
            <p:cNvPr id="12" name="Group 11">
              <a:extLst>
                <a:ext uri="{FF2B5EF4-FFF2-40B4-BE49-F238E27FC236}">
                  <a16:creationId xmlns:a16="http://schemas.microsoft.com/office/drawing/2014/main" id="{83F4DAE6-ECC8-5945-BC5D-D004A052CF05}"/>
                </a:ext>
              </a:extLst>
            </p:cNvPr>
            <p:cNvGrpSpPr/>
            <p:nvPr/>
          </p:nvGrpSpPr>
          <p:grpSpPr>
            <a:xfrm>
              <a:off x="3238662" y="1849637"/>
              <a:ext cx="6160080" cy="983203"/>
              <a:chOff x="3303860" y="1663574"/>
              <a:chExt cx="6160080" cy="983203"/>
            </a:xfrm>
          </p:grpSpPr>
          <p:sp>
            <p:nvSpPr>
              <p:cNvPr id="29" name="Rectangle 28">
                <a:extLst>
                  <a:ext uri="{FF2B5EF4-FFF2-40B4-BE49-F238E27FC236}">
                    <a16:creationId xmlns:a16="http://schemas.microsoft.com/office/drawing/2014/main" id="{26A793EE-4194-AD4C-8AF6-2B684011A936}"/>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0" name="Rectangle 29">
                <a:extLst>
                  <a:ext uri="{FF2B5EF4-FFF2-40B4-BE49-F238E27FC236}">
                    <a16:creationId xmlns:a16="http://schemas.microsoft.com/office/drawing/2014/main" id="{2E55ECD2-5CC4-1642-A9F2-944A09E773FE}"/>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1" name="Rectangle 30">
                <a:extLst>
                  <a:ext uri="{FF2B5EF4-FFF2-40B4-BE49-F238E27FC236}">
                    <a16:creationId xmlns:a16="http://schemas.microsoft.com/office/drawing/2014/main" id="{E8614FCB-26C2-1E49-AE54-7FBA9C1991D1}"/>
                  </a:ext>
                </a:extLst>
              </p:cNvPr>
              <p:cNvSpPr/>
              <p:nvPr/>
            </p:nvSpPr>
            <p:spPr>
              <a:xfrm rot="18807960">
                <a:off x="5306191" y="197944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2" name="Rectangle 31">
                <a:extLst>
                  <a:ext uri="{FF2B5EF4-FFF2-40B4-BE49-F238E27FC236}">
                    <a16:creationId xmlns:a16="http://schemas.microsoft.com/office/drawing/2014/main" id="{77BE876B-C76F-1A40-B0AB-66FBE61EBB97}"/>
                  </a:ext>
                </a:extLst>
              </p:cNvPr>
              <p:cNvSpPr/>
              <p:nvPr/>
            </p:nvSpPr>
            <p:spPr>
              <a:xfrm rot="18807960">
                <a:off x="6464880" y="1978438"/>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3" name="Rectangle 32">
                <a:extLst>
                  <a:ext uri="{FF2B5EF4-FFF2-40B4-BE49-F238E27FC236}">
                    <a16:creationId xmlns:a16="http://schemas.microsoft.com/office/drawing/2014/main" id="{BF4F50A9-7F62-8542-9FF6-D23F153A7EE2}"/>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34" name="Rectangle 33">
                <a:extLst>
                  <a:ext uri="{FF2B5EF4-FFF2-40B4-BE49-F238E27FC236}">
                    <a16:creationId xmlns:a16="http://schemas.microsoft.com/office/drawing/2014/main" id="{B66D6714-3809-F841-8261-052787FCB317}"/>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nvGrpSpPr>
            <p:cNvPr id="13" name="Group 12">
              <a:extLst>
                <a:ext uri="{FF2B5EF4-FFF2-40B4-BE49-F238E27FC236}">
                  <a16:creationId xmlns:a16="http://schemas.microsoft.com/office/drawing/2014/main" id="{CB4FA708-4603-A745-9C3A-1563BA2E8A02}"/>
                </a:ext>
              </a:extLst>
            </p:cNvPr>
            <p:cNvGrpSpPr/>
            <p:nvPr/>
          </p:nvGrpSpPr>
          <p:grpSpPr>
            <a:xfrm>
              <a:off x="3275170" y="5022955"/>
              <a:ext cx="7260745" cy="983203"/>
              <a:chOff x="3275170" y="5022955"/>
              <a:chExt cx="7260745" cy="983203"/>
            </a:xfrm>
          </p:grpSpPr>
          <p:grpSp>
            <p:nvGrpSpPr>
              <p:cNvPr id="21" name="Group 20">
                <a:extLst>
                  <a:ext uri="{FF2B5EF4-FFF2-40B4-BE49-F238E27FC236}">
                    <a16:creationId xmlns:a16="http://schemas.microsoft.com/office/drawing/2014/main" id="{AE5BF3B9-228D-CF42-A5C8-0C3D19E8EB0C}"/>
                  </a:ext>
                </a:extLst>
              </p:cNvPr>
              <p:cNvGrpSpPr/>
              <p:nvPr/>
            </p:nvGrpSpPr>
            <p:grpSpPr>
              <a:xfrm>
                <a:off x="3275170" y="5022955"/>
                <a:ext cx="6160080" cy="983203"/>
                <a:chOff x="3303860" y="1663574"/>
                <a:chExt cx="6160080" cy="983203"/>
              </a:xfrm>
            </p:grpSpPr>
            <p:sp>
              <p:nvSpPr>
                <p:cNvPr id="23" name="Rectangle 22">
                  <a:extLst>
                    <a:ext uri="{FF2B5EF4-FFF2-40B4-BE49-F238E27FC236}">
                      <a16:creationId xmlns:a16="http://schemas.microsoft.com/office/drawing/2014/main" id="{FC0F61E8-97F7-7F48-9347-6604D299C6AE}"/>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4" name="Rectangle 23">
                  <a:extLst>
                    <a:ext uri="{FF2B5EF4-FFF2-40B4-BE49-F238E27FC236}">
                      <a16:creationId xmlns:a16="http://schemas.microsoft.com/office/drawing/2014/main" id="{80BD3A32-0C24-4B47-8A4E-FFE707980B9A}"/>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5" name="Rectangle 24">
                  <a:extLst>
                    <a:ext uri="{FF2B5EF4-FFF2-40B4-BE49-F238E27FC236}">
                      <a16:creationId xmlns:a16="http://schemas.microsoft.com/office/drawing/2014/main" id="{A8EFEBAF-B797-E84F-81E7-E48B5189521E}"/>
                    </a:ext>
                  </a:extLst>
                </p:cNvPr>
                <p:cNvSpPr/>
                <p:nvPr/>
              </p:nvSpPr>
              <p:spPr>
                <a:xfrm rot="18807960">
                  <a:off x="5306191" y="197944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6" name="Rectangle 25">
                  <a:extLst>
                    <a:ext uri="{FF2B5EF4-FFF2-40B4-BE49-F238E27FC236}">
                      <a16:creationId xmlns:a16="http://schemas.microsoft.com/office/drawing/2014/main" id="{191BE162-AF09-EA47-9D1A-ECC9FE64EC22}"/>
                    </a:ext>
                  </a:extLst>
                </p:cNvPr>
                <p:cNvSpPr/>
                <p:nvPr/>
              </p:nvSpPr>
              <p:spPr>
                <a:xfrm rot="18807960">
                  <a:off x="6464880" y="1978438"/>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7" name="Rectangle 26">
                  <a:extLst>
                    <a:ext uri="{FF2B5EF4-FFF2-40B4-BE49-F238E27FC236}">
                      <a16:creationId xmlns:a16="http://schemas.microsoft.com/office/drawing/2014/main" id="{FA866AD1-90DC-614D-905D-00AE4B40F742}"/>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8" name="Rectangle 27">
                  <a:extLst>
                    <a:ext uri="{FF2B5EF4-FFF2-40B4-BE49-F238E27FC236}">
                      <a16:creationId xmlns:a16="http://schemas.microsoft.com/office/drawing/2014/main" id="{485EDF90-7CC7-E74F-B788-C4E3BEE1C1E1}"/>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sp>
            <p:nvSpPr>
              <p:cNvPr id="22" name="Rectangle 21">
                <a:extLst>
                  <a:ext uri="{FF2B5EF4-FFF2-40B4-BE49-F238E27FC236}">
                    <a16:creationId xmlns:a16="http://schemas.microsoft.com/office/drawing/2014/main" id="{8EC369A1-297A-F04A-A7A8-F50A65F18453}"/>
                  </a:ext>
                </a:extLst>
              </p:cNvPr>
              <p:cNvSpPr/>
              <p:nvPr/>
            </p:nvSpPr>
            <p:spPr>
              <a:xfrm rot="18807960">
                <a:off x="9868585" y="532095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nvGrpSpPr>
            <p:cNvPr id="14" name="Group 13">
              <a:extLst>
                <a:ext uri="{FF2B5EF4-FFF2-40B4-BE49-F238E27FC236}">
                  <a16:creationId xmlns:a16="http://schemas.microsoft.com/office/drawing/2014/main" id="{1B849247-0690-8F49-8473-BFC2A0B6F2D7}"/>
                </a:ext>
              </a:extLst>
            </p:cNvPr>
            <p:cNvGrpSpPr/>
            <p:nvPr/>
          </p:nvGrpSpPr>
          <p:grpSpPr>
            <a:xfrm>
              <a:off x="3251577" y="3481909"/>
              <a:ext cx="7294611" cy="982292"/>
              <a:chOff x="3251577" y="3481909"/>
              <a:chExt cx="7294611" cy="982292"/>
            </a:xfrm>
          </p:grpSpPr>
          <p:grpSp>
            <p:nvGrpSpPr>
              <p:cNvPr id="15" name="Group 14">
                <a:extLst>
                  <a:ext uri="{FF2B5EF4-FFF2-40B4-BE49-F238E27FC236}">
                    <a16:creationId xmlns:a16="http://schemas.microsoft.com/office/drawing/2014/main" id="{421C471F-82B3-E84F-9D57-0C90BA9FCA5D}"/>
                  </a:ext>
                </a:extLst>
              </p:cNvPr>
              <p:cNvGrpSpPr/>
              <p:nvPr/>
            </p:nvGrpSpPr>
            <p:grpSpPr>
              <a:xfrm>
                <a:off x="3251577" y="3481909"/>
                <a:ext cx="6160080" cy="982292"/>
                <a:chOff x="3303860" y="1663574"/>
                <a:chExt cx="6160080" cy="982292"/>
              </a:xfrm>
            </p:grpSpPr>
            <p:sp>
              <p:nvSpPr>
                <p:cNvPr id="17" name="Rectangle 16">
                  <a:extLst>
                    <a:ext uri="{FF2B5EF4-FFF2-40B4-BE49-F238E27FC236}">
                      <a16:creationId xmlns:a16="http://schemas.microsoft.com/office/drawing/2014/main" id="{50B1E44F-52F0-AC46-BAD8-2AC9F3B86D04}"/>
                    </a:ext>
                  </a:extLst>
                </p:cNvPr>
                <p:cNvSpPr/>
                <p:nvPr/>
              </p:nvSpPr>
              <p:spPr>
                <a:xfrm rot="18807960">
                  <a:off x="3005862" y="1978536"/>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18" name="Rectangle 17">
                  <a:extLst>
                    <a:ext uri="{FF2B5EF4-FFF2-40B4-BE49-F238E27FC236}">
                      <a16:creationId xmlns:a16="http://schemas.microsoft.com/office/drawing/2014/main" id="{2A5C3CDE-9E2D-0B40-9A21-6F04C12C22E0}"/>
                    </a:ext>
                  </a:extLst>
                </p:cNvPr>
                <p:cNvSpPr/>
                <p:nvPr/>
              </p:nvSpPr>
              <p:spPr>
                <a:xfrm rot="18807960">
                  <a:off x="4180682" y="1978534"/>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19" name="Rectangle 18">
                  <a:extLst>
                    <a:ext uri="{FF2B5EF4-FFF2-40B4-BE49-F238E27FC236}">
                      <a16:creationId xmlns:a16="http://schemas.microsoft.com/office/drawing/2014/main" id="{3321EDAB-B23F-7945-82BB-54B7DB9CE034}"/>
                    </a:ext>
                  </a:extLst>
                </p:cNvPr>
                <p:cNvSpPr/>
                <p:nvPr/>
              </p:nvSpPr>
              <p:spPr>
                <a:xfrm rot="18807960">
                  <a:off x="7637920" y="1978437"/>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sp>
              <p:nvSpPr>
                <p:cNvPr id="20" name="Rectangle 19">
                  <a:extLst>
                    <a:ext uri="{FF2B5EF4-FFF2-40B4-BE49-F238E27FC236}">
                      <a16:creationId xmlns:a16="http://schemas.microsoft.com/office/drawing/2014/main" id="{B9A7C71E-81AC-F346-8BD5-15D926BA6301}"/>
                    </a:ext>
                  </a:extLst>
                </p:cNvPr>
                <p:cNvSpPr/>
                <p:nvPr/>
              </p:nvSpPr>
              <p:spPr>
                <a:xfrm rot="18807960">
                  <a:off x="8796610" y="1961572"/>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sp>
            <p:nvSpPr>
              <p:cNvPr id="16" name="Rectangle 15">
                <a:extLst>
                  <a:ext uri="{FF2B5EF4-FFF2-40B4-BE49-F238E27FC236}">
                    <a16:creationId xmlns:a16="http://schemas.microsoft.com/office/drawing/2014/main" id="{9C71C033-1956-5F40-8ABA-8A6D4FEF463C}"/>
                  </a:ext>
                </a:extLst>
              </p:cNvPr>
              <p:cNvSpPr/>
              <p:nvPr/>
            </p:nvSpPr>
            <p:spPr>
              <a:xfrm rot="18807960">
                <a:off x="9878858" y="3796843"/>
                <a:ext cx="965328" cy="369332"/>
              </a:xfrm>
              <a:prstGeom prst="rect">
                <a:avLst/>
              </a:prstGeom>
              <a:solidFill>
                <a:schemeClr val="bg1"/>
              </a:solidFill>
            </p:spPr>
            <p:txBody>
              <a:bodyPr wrap="none" lIns="91440" tIns="45720" rIns="91440" bIns="45720">
                <a:spAutoFit/>
              </a:bodyPr>
              <a:lstStyle/>
              <a:p>
                <a:pPr algn="ctr"/>
                <a:r>
                  <a:rPr lang="en-US" b="1" cap="none" spc="0" dirty="0">
                    <a:ln w="22225">
                      <a:solidFill>
                        <a:schemeClr val="accent2"/>
                      </a:solidFill>
                      <a:prstDash val="solid"/>
                    </a:ln>
                    <a:solidFill>
                      <a:srgbClr val="FF0000"/>
                    </a:solidFill>
                    <a:effectLst/>
                  </a:rPr>
                  <a:t>Comedy</a:t>
                </a:r>
              </a:p>
            </p:txBody>
          </p:sp>
        </p:grpSp>
      </p:grpSp>
      <p:sp>
        <p:nvSpPr>
          <p:cNvPr id="35" name="Title 1">
            <a:extLst>
              <a:ext uri="{FF2B5EF4-FFF2-40B4-BE49-F238E27FC236}">
                <a16:creationId xmlns:a16="http://schemas.microsoft.com/office/drawing/2014/main" id="{5CB42B37-A33C-EA45-9E9B-D6515E527417}"/>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Discovering semantic similarity</a:t>
            </a:r>
          </a:p>
        </p:txBody>
      </p:sp>
      <p:sp>
        <p:nvSpPr>
          <p:cNvPr id="36" name="Slide Number Placeholder 35">
            <a:extLst>
              <a:ext uri="{FF2B5EF4-FFF2-40B4-BE49-F238E27FC236}">
                <a16:creationId xmlns:a16="http://schemas.microsoft.com/office/drawing/2014/main" id="{A46D4ED2-D2DF-7243-AC4E-AF4A4DA62FA9}"/>
              </a:ext>
            </a:extLst>
          </p:cNvPr>
          <p:cNvSpPr>
            <a:spLocks noGrp="1"/>
          </p:cNvSpPr>
          <p:nvPr>
            <p:ph type="sldNum" sz="quarter" idx="4"/>
          </p:nvPr>
        </p:nvSpPr>
        <p:spPr/>
        <p:txBody>
          <a:bodyPr/>
          <a:lstStyle/>
          <a:p>
            <a:fld id="{4740AEA5-A348-2949-9B8B-EA763C54C64D}" type="slidenum">
              <a:rPr lang="en-US" smtClean="0"/>
              <a:t>15</a:t>
            </a:fld>
            <a:endParaRPr lang="en-US" dirty="0"/>
          </a:p>
        </p:txBody>
      </p:sp>
    </p:spTree>
    <p:custDataLst>
      <p:tags r:id="rId1"/>
    </p:custDataLst>
    <p:extLst>
      <p:ext uri="{BB962C8B-B14F-4D97-AF65-F5344CB8AC3E}">
        <p14:creationId xmlns:p14="http://schemas.microsoft.com/office/powerpoint/2010/main" val="400277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E8453-6C88-694A-B2B4-D2B4E7BCC3D1}"/>
              </a:ext>
            </a:extLst>
          </p:cNvPr>
          <p:cNvSpPr>
            <a:spLocks noGrp="1"/>
          </p:cNvSpPr>
          <p:nvPr>
            <p:ph sz="quarter" idx="11"/>
          </p:nvPr>
        </p:nvSpPr>
        <p:spPr>
          <a:xfrm>
            <a:off x="570368" y="1880182"/>
            <a:ext cx="3765234" cy="861646"/>
          </a:xfrm>
        </p:spPr>
        <p:txBody>
          <a:bodyPr/>
          <a:lstStyle/>
          <a:p>
            <a:pPr marL="0" indent="0">
              <a:buNone/>
            </a:pPr>
            <a:r>
              <a:rPr lang="en-US" b="1" dirty="0"/>
              <a:t>[VLDB 2019]</a:t>
            </a:r>
          </a:p>
          <a:p>
            <a:pPr marL="0" indent="0">
              <a:buNone/>
            </a:pPr>
            <a:r>
              <a:rPr lang="en-US" dirty="0"/>
              <a:t>[SIGMOD 2018 Demo]</a:t>
            </a:r>
            <a:endParaRPr lang="en-US" sz="3200" dirty="0"/>
          </a:p>
        </p:txBody>
      </p:sp>
      <p:sp>
        <p:nvSpPr>
          <p:cNvPr id="4" name="Text Placeholder 3">
            <a:extLst>
              <a:ext uri="{FF2B5EF4-FFF2-40B4-BE49-F238E27FC236}">
                <a16:creationId xmlns:a16="http://schemas.microsoft.com/office/drawing/2014/main" id="{CDD3055C-B07C-D24F-AB8E-F568CF43CE5D}"/>
              </a:ext>
            </a:extLst>
          </p:cNvPr>
          <p:cNvSpPr>
            <a:spLocks noGrp="1"/>
          </p:cNvSpPr>
          <p:nvPr>
            <p:ph type="body" sz="quarter" idx="13"/>
          </p:nvPr>
        </p:nvSpPr>
        <p:spPr/>
        <p:txBody>
          <a:bodyPr/>
          <a:lstStyle/>
          <a:p>
            <a:r>
              <a:rPr lang="en-US" sz="4000" dirty="0"/>
              <a:t>SQuID: querying relational DB by example</a:t>
            </a:r>
            <a:endParaRPr lang="en-US" dirty="0"/>
          </a:p>
        </p:txBody>
      </p:sp>
      <p:pic>
        <p:nvPicPr>
          <p:cNvPr id="9" name="Picture 8" descr="Icon&#10;&#10;Description automatically generated">
            <a:extLst>
              <a:ext uri="{FF2B5EF4-FFF2-40B4-BE49-F238E27FC236}">
                <a16:creationId xmlns:a16="http://schemas.microsoft.com/office/drawing/2014/main" id="{2ECDA714-4FEC-4747-9066-1B4DB495ED45}"/>
              </a:ext>
            </a:extLst>
          </p:cNvPr>
          <p:cNvPicPr>
            <a:picLocks noChangeAspect="1"/>
          </p:cNvPicPr>
          <p:nvPr/>
        </p:nvPicPr>
        <p:blipFill>
          <a:blip r:embed="rId3"/>
          <a:stretch>
            <a:fillRect/>
          </a:stretch>
        </p:blipFill>
        <p:spPr>
          <a:xfrm>
            <a:off x="9032081" y="1446118"/>
            <a:ext cx="1845295" cy="1729774"/>
          </a:xfrm>
          <a:prstGeom prst="rect">
            <a:avLst/>
          </a:prstGeom>
        </p:spPr>
      </p:pic>
      <p:sp>
        <p:nvSpPr>
          <p:cNvPr id="5" name="Slide Number Placeholder 4">
            <a:extLst>
              <a:ext uri="{FF2B5EF4-FFF2-40B4-BE49-F238E27FC236}">
                <a16:creationId xmlns:a16="http://schemas.microsoft.com/office/drawing/2014/main" id="{88C2EFC1-FB1A-EA4F-B055-2A3868A3BB36}"/>
              </a:ext>
            </a:extLst>
          </p:cNvPr>
          <p:cNvSpPr>
            <a:spLocks noGrp="1"/>
          </p:cNvSpPr>
          <p:nvPr>
            <p:ph type="sldNum" sz="quarter" idx="4"/>
          </p:nvPr>
        </p:nvSpPr>
        <p:spPr/>
        <p:txBody>
          <a:bodyPr/>
          <a:lstStyle/>
          <a:p>
            <a:fld id="{4740AEA5-A348-2949-9B8B-EA763C54C64D}" type="slidenum">
              <a:rPr lang="en-US" smtClean="0"/>
              <a:t>16</a:t>
            </a:fld>
            <a:endParaRPr lang="en-US" dirty="0"/>
          </a:p>
        </p:txBody>
      </p:sp>
      <p:pic>
        <p:nvPicPr>
          <p:cNvPr id="6" name="Picture 5" descr="Graphical user interface, text&#10;&#10;Description automatically generated">
            <a:extLst>
              <a:ext uri="{FF2B5EF4-FFF2-40B4-BE49-F238E27FC236}">
                <a16:creationId xmlns:a16="http://schemas.microsoft.com/office/drawing/2014/main" id="{C9E921E7-717D-104B-A7AA-8195BF9DEA7A}"/>
              </a:ext>
            </a:extLst>
          </p:cNvPr>
          <p:cNvPicPr>
            <a:picLocks noChangeAspect="1"/>
          </p:cNvPicPr>
          <p:nvPr/>
        </p:nvPicPr>
        <p:blipFill>
          <a:blip r:embed="rId4"/>
          <a:stretch>
            <a:fillRect/>
          </a:stretch>
        </p:blipFill>
        <p:spPr>
          <a:xfrm>
            <a:off x="2195163" y="3682109"/>
            <a:ext cx="7797800" cy="2336800"/>
          </a:xfrm>
          <a:prstGeom prst="rect">
            <a:avLst/>
          </a:prstGeom>
          <a:ln>
            <a:solidFill>
              <a:schemeClr val="accent1"/>
            </a:solidFill>
          </a:ln>
        </p:spPr>
      </p:pic>
    </p:spTree>
    <p:extLst>
      <p:ext uri="{BB962C8B-B14F-4D97-AF65-F5344CB8AC3E}">
        <p14:creationId xmlns:p14="http://schemas.microsoft.com/office/powerpoint/2010/main" val="77514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CFF33A-25FB-234A-A66B-760101262B6F}"/>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Semantic context: basic</a:t>
            </a:r>
          </a:p>
        </p:txBody>
      </p:sp>
      <p:sp>
        <p:nvSpPr>
          <p:cNvPr id="4" name="Content Placeholder 2">
            <a:extLst>
              <a:ext uri="{FF2B5EF4-FFF2-40B4-BE49-F238E27FC236}">
                <a16:creationId xmlns:a16="http://schemas.microsoft.com/office/drawing/2014/main" id="{E8DBAA9B-ADC5-DE40-8014-F7442E0F5BA1}"/>
              </a:ext>
            </a:extLst>
          </p:cNvPr>
          <p:cNvSpPr txBox="1">
            <a:spLocks/>
          </p:cNvSpPr>
          <p:nvPr/>
        </p:nvSpPr>
        <p:spPr>
          <a:xfrm>
            <a:off x="838200" y="1444553"/>
            <a:ext cx="10515600" cy="435133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D55E00"/>
                </a:solidFill>
              </a:rPr>
              <a:t>Directly</a:t>
            </a:r>
            <a:r>
              <a:rPr lang="en-US" sz="3200" dirty="0"/>
              <a:t> affiliated with an entity</a:t>
            </a:r>
          </a:p>
        </p:txBody>
      </p:sp>
      <p:grpSp>
        <p:nvGrpSpPr>
          <p:cNvPr id="5" name="Group 4">
            <a:extLst>
              <a:ext uri="{FF2B5EF4-FFF2-40B4-BE49-F238E27FC236}">
                <a16:creationId xmlns:a16="http://schemas.microsoft.com/office/drawing/2014/main" id="{EA26B3D2-E01F-EA47-895C-3759F3CF6157}"/>
              </a:ext>
            </a:extLst>
          </p:cNvPr>
          <p:cNvGrpSpPr/>
          <p:nvPr/>
        </p:nvGrpSpPr>
        <p:grpSpPr>
          <a:xfrm>
            <a:off x="1056300" y="2775117"/>
            <a:ext cx="3774861" cy="2452353"/>
            <a:chOff x="896623" y="18126556"/>
            <a:chExt cx="2280803" cy="1995840"/>
          </a:xfrm>
        </p:grpSpPr>
        <p:sp>
          <p:nvSpPr>
            <p:cNvPr id="6" name="Process 5">
              <a:extLst>
                <a:ext uri="{FF2B5EF4-FFF2-40B4-BE49-F238E27FC236}">
                  <a16:creationId xmlns:a16="http://schemas.microsoft.com/office/drawing/2014/main" id="{CC9CC051-1477-8742-B148-CB6B76A370ED}"/>
                </a:ext>
              </a:extLst>
            </p:cNvPr>
            <p:cNvSpPr/>
            <p:nvPr/>
          </p:nvSpPr>
          <p:spPr bwMode="auto">
            <a:xfrm>
              <a:off x="896623" y="18924400"/>
              <a:ext cx="779777" cy="283664"/>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vert="horz" wrap="square" lIns="0" tIns="14654" rIns="0" bIns="14654" numCol="1" rtlCol="0" anchor="ctr" anchorCtr="0" compatLnSpc="1">
              <a:prstTxWarp prst="textNoShape">
                <a:avLst/>
              </a:prstTxWarp>
            </a:bodyPr>
            <a:lstStyle/>
            <a:p>
              <a:pPr algn="ctr" defTabSz="1206006"/>
              <a:r>
                <a:rPr lang="en-US" sz="2000" dirty="0">
                  <a:latin typeface="Verdana" charset="0"/>
                </a:rPr>
                <a:t>person</a:t>
              </a:r>
            </a:p>
          </p:txBody>
        </p:sp>
        <p:sp>
          <p:nvSpPr>
            <p:cNvPr id="7" name="Rounded Rectangle 6">
              <a:extLst>
                <a:ext uri="{FF2B5EF4-FFF2-40B4-BE49-F238E27FC236}">
                  <a16:creationId xmlns:a16="http://schemas.microsoft.com/office/drawing/2014/main" id="{AAFF0683-3D1B-364C-A0DB-6C25B078DFCE}"/>
                </a:ext>
              </a:extLst>
            </p:cNvPr>
            <p:cNvSpPr/>
            <p:nvPr/>
          </p:nvSpPr>
          <p:spPr bwMode="auto">
            <a:xfrm>
              <a:off x="2231779" y="18126556"/>
              <a:ext cx="945647" cy="503315"/>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birth year</a:t>
              </a:r>
            </a:p>
          </p:txBody>
        </p:sp>
        <p:sp>
          <p:nvSpPr>
            <p:cNvPr id="8" name="Rounded Rectangle 7">
              <a:extLst>
                <a:ext uri="{FF2B5EF4-FFF2-40B4-BE49-F238E27FC236}">
                  <a16:creationId xmlns:a16="http://schemas.microsoft.com/office/drawing/2014/main" id="{0EBA1C5A-B44A-914D-95E0-6F2FAA98C971}"/>
                </a:ext>
              </a:extLst>
            </p:cNvPr>
            <p:cNvSpPr/>
            <p:nvPr/>
          </p:nvSpPr>
          <p:spPr bwMode="auto">
            <a:xfrm>
              <a:off x="2220789" y="18752650"/>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gender</a:t>
              </a:r>
            </a:p>
          </p:txBody>
        </p:sp>
        <p:sp>
          <p:nvSpPr>
            <p:cNvPr id="9" name="Rounded Rectangle 8">
              <a:extLst>
                <a:ext uri="{FF2B5EF4-FFF2-40B4-BE49-F238E27FC236}">
                  <a16:creationId xmlns:a16="http://schemas.microsoft.com/office/drawing/2014/main" id="{76BF1293-F94D-1245-A4CD-401ECC51B6C7}"/>
                </a:ext>
              </a:extLst>
            </p:cNvPr>
            <p:cNvSpPr/>
            <p:nvPr/>
          </p:nvSpPr>
          <p:spPr bwMode="auto">
            <a:xfrm>
              <a:off x="2220789" y="19247467"/>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height</a:t>
              </a:r>
            </a:p>
          </p:txBody>
        </p:sp>
        <p:sp>
          <p:nvSpPr>
            <p:cNvPr id="10" name="Rounded Rectangle 9">
              <a:extLst>
                <a:ext uri="{FF2B5EF4-FFF2-40B4-BE49-F238E27FC236}">
                  <a16:creationId xmlns:a16="http://schemas.microsoft.com/office/drawing/2014/main" id="{C845A140-03A1-FD4E-A9E4-FA245AD38F9D}"/>
                </a:ext>
              </a:extLst>
            </p:cNvPr>
            <p:cNvSpPr/>
            <p:nvPr/>
          </p:nvSpPr>
          <p:spPr bwMode="auto">
            <a:xfrm>
              <a:off x="2209800" y="19774924"/>
              <a:ext cx="967626"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age</a:t>
              </a:r>
            </a:p>
          </p:txBody>
        </p:sp>
        <p:cxnSp>
          <p:nvCxnSpPr>
            <p:cNvPr id="11" name="Straight Arrow Connector 10">
              <a:extLst>
                <a:ext uri="{FF2B5EF4-FFF2-40B4-BE49-F238E27FC236}">
                  <a16:creationId xmlns:a16="http://schemas.microsoft.com/office/drawing/2014/main" id="{A8968FD2-CABD-9543-8A39-0AC5EDA923E2}"/>
                </a:ext>
              </a:extLst>
            </p:cNvPr>
            <p:cNvCxnSpPr/>
            <p:nvPr/>
          </p:nvCxnSpPr>
          <p:spPr bwMode="auto">
            <a:xfrm flipV="1">
              <a:off x="1676400" y="18378214"/>
              <a:ext cx="555379" cy="68801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FD7D3DDC-3DD7-5348-B7C4-524C5C9B1C84}"/>
                </a:ext>
              </a:extLst>
            </p:cNvPr>
            <p:cNvCxnSpPr/>
            <p:nvPr/>
          </p:nvCxnSpPr>
          <p:spPr bwMode="auto">
            <a:xfrm flipV="1">
              <a:off x="1676400" y="18926386"/>
              <a:ext cx="544389" cy="13984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1609E7FA-4B95-9C4E-BC91-DE241A8813A6}"/>
                </a:ext>
              </a:extLst>
            </p:cNvPr>
            <p:cNvCxnSpPr/>
            <p:nvPr/>
          </p:nvCxnSpPr>
          <p:spPr bwMode="auto">
            <a:xfrm>
              <a:off x="1676400" y="19066232"/>
              <a:ext cx="544389" cy="354971"/>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4EE36D8-A07D-DB43-8FDF-6D20860D1FCB}"/>
                </a:ext>
              </a:extLst>
            </p:cNvPr>
            <p:cNvCxnSpPr/>
            <p:nvPr/>
          </p:nvCxnSpPr>
          <p:spPr bwMode="auto">
            <a:xfrm>
              <a:off x="1676400" y="19066232"/>
              <a:ext cx="533400" cy="88242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grpSp>
      <p:grpSp>
        <p:nvGrpSpPr>
          <p:cNvPr id="15" name="Group 14">
            <a:extLst>
              <a:ext uri="{FF2B5EF4-FFF2-40B4-BE49-F238E27FC236}">
                <a16:creationId xmlns:a16="http://schemas.microsoft.com/office/drawing/2014/main" id="{EF9313ED-03BF-9C42-B8C9-B73687B8BF20}"/>
              </a:ext>
            </a:extLst>
          </p:cNvPr>
          <p:cNvGrpSpPr/>
          <p:nvPr/>
        </p:nvGrpSpPr>
        <p:grpSpPr>
          <a:xfrm>
            <a:off x="7672851" y="2759076"/>
            <a:ext cx="2484285" cy="2452353"/>
            <a:chOff x="1676400" y="18126556"/>
            <a:chExt cx="1501026" cy="1995840"/>
          </a:xfrm>
        </p:grpSpPr>
        <p:sp>
          <p:nvSpPr>
            <p:cNvPr id="16" name="Rounded Rectangle 15">
              <a:extLst>
                <a:ext uri="{FF2B5EF4-FFF2-40B4-BE49-F238E27FC236}">
                  <a16:creationId xmlns:a16="http://schemas.microsoft.com/office/drawing/2014/main" id="{22896947-A4E1-BF48-AED2-BA721CA40846}"/>
                </a:ext>
              </a:extLst>
            </p:cNvPr>
            <p:cNvSpPr/>
            <p:nvPr/>
          </p:nvSpPr>
          <p:spPr bwMode="auto">
            <a:xfrm>
              <a:off x="2231779" y="18126556"/>
              <a:ext cx="945647" cy="503315"/>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1962</a:t>
              </a:r>
            </a:p>
          </p:txBody>
        </p:sp>
        <p:sp>
          <p:nvSpPr>
            <p:cNvPr id="17" name="Rounded Rectangle 16">
              <a:extLst>
                <a:ext uri="{FF2B5EF4-FFF2-40B4-BE49-F238E27FC236}">
                  <a16:creationId xmlns:a16="http://schemas.microsoft.com/office/drawing/2014/main" id="{2C7A3570-E494-E64E-A3C0-05164FCA1ED4}"/>
                </a:ext>
              </a:extLst>
            </p:cNvPr>
            <p:cNvSpPr/>
            <p:nvPr/>
          </p:nvSpPr>
          <p:spPr bwMode="auto">
            <a:xfrm>
              <a:off x="2220789" y="18752650"/>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Male</a:t>
              </a:r>
            </a:p>
          </p:txBody>
        </p:sp>
        <p:sp>
          <p:nvSpPr>
            <p:cNvPr id="18" name="Rounded Rectangle 17">
              <a:extLst>
                <a:ext uri="{FF2B5EF4-FFF2-40B4-BE49-F238E27FC236}">
                  <a16:creationId xmlns:a16="http://schemas.microsoft.com/office/drawing/2014/main" id="{56669097-0D54-F247-B4D4-BE7DAC12473F}"/>
                </a:ext>
              </a:extLst>
            </p:cNvPr>
            <p:cNvSpPr/>
            <p:nvPr/>
          </p:nvSpPr>
          <p:spPr bwMode="auto">
            <a:xfrm>
              <a:off x="2220789" y="19247467"/>
              <a:ext cx="95663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6’ 2’’</a:t>
              </a:r>
            </a:p>
          </p:txBody>
        </p:sp>
        <p:sp>
          <p:nvSpPr>
            <p:cNvPr id="19" name="Rounded Rectangle 18">
              <a:extLst>
                <a:ext uri="{FF2B5EF4-FFF2-40B4-BE49-F238E27FC236}">
                  <a16:creationId xmlns:a16="http://schemas.microsoft.com/office/drawing/2014/main" id="{3265DA24-341E-3D4C-906D-EC967CF6B6CF}"/>
                </a:ext>
              </a:extLst>
            </p:cNvPr>
            <p:cNvSpPr/>
            <p:nvPr/>
          </p:nvSpPr>
          <p:spPr bwMode="auto">
            <a:xfrm>
              <a:off x="2209800" y="19774924"/>
              <a:ext cx="967626"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57</a:t>
              </a:r>
            </a:p>
          </p:txBody>
        </p:sp>
        <p:cxnSp>
          <p:nvCxnSpPr>
            <p:cNvPr id="20" name="Straight Arrow Connector 19">
              <a:extLst>
                <a:ext uri="{FF2B5EF4-FFF2-40B4-BE49-F238E27FC236}">
                  <a16:creationId xmlns:a16="http://schemas.microsoft.com/office/drawing/2014/main" id="{ECADC609-BF50-7946-86E0-4D690F176C45}"/>
                </a:ext>
              </a:extLst>
            </p:cNvPr>
            <p:cNvCxnSpPr/>
            <p:nvPr/>
          </p:nvCxnSpPr>
          <p:spPr bwMode="auto">
            <a:xfrm flipV="1">
              <a:off x="1676400" y="18378214"/>
              <a:ext cx="555379" cy="68801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347F878E-296B-2144-BB34-0938C91162C3}"/>
                </a:ext>
              </a:extLst>
            </p:cNvPr>
            <p:cNvCxnSpPr/>
            <p:nvPr/>
          </p:nvCxnSpPr>
          <p:spPr bwMode="auto">
            <a:xfrm flipV="1">
              <a:off x="1676400" y="18926386"/>
              <a:ext cx="544389" cy="13984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E22415E8-A79F-894A-92D2-7DC925C977AC}"/>
                </a:ext>
              </a:extLst>
            </p:cNvPr>
            <p:cNvCxnSpPr/>
            <p:nvPr/>
          </p:nvCxnSpPr>
          <p:spPr bwMode="auto">
            <a:xfrm>
              <a:off x="1676400" y="19066232"/>
              <a:ext cx="544389" cy="354971"/>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E9979E9-30AC-4547-98F4-5C2BE016DE55}"/>
                </a:ext>
              </a:extLst>
            </p:cNvPr>
            <p:cNvCxnSpPr/>
            <p:nvPr/>
          </p:nvCxnSpPr>
          <p:spPr bwMode="auto">
            <a:xfrm>
              <a:off x="1676400" y="19066232"/>
              <a:ext cx="533400" cy="882428"/>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grpSp>
      <p:pic>
        <p:nvPicPr>
          <p:cNvPr id="24" name="Picture 23">
            <a:extLst>
              <a:ext uri="{FF2B5EF4-FFF2-40B4-BE49-F238E27FC236}">
                <a16:creationId xmlns:a16="http://schemas.microsoft.com/office/drawing/2014/main" id="{4627ED8B-F730-AB45-8F15-C2D019821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555" y="2696473"/>
            <a:ext cx="2057671" cy="2530997"/>
          </a:xfrm>
          <a:prstGeom prst="rect">
            <a:avLst/>
          </a:prstGeom>
        </p:spPr>
      </p:pic>
      <p:sp>
        <p:nvSpPr>
          <p:cNvPr id="25" name="Slide Number Placeholder 24">
            <a:extLst>
              <a:ext uri="{FF2B5EF4-FFF2-40B4-BE49-F238E27FC236}">
                <a16:creationId xmlns:a16="http://schemas.microsoft.com/office/drawing/2014/main" id="{328014A2-F799-1743-9038-726BAD04E2C1}"/>
              </a:ext>
            </a:extLst>
          </p:cNvPr>
          <p:cNvSpPr>
            <a:spLocks noGrp="1"/>
          </p:cNvSpPr>
          <p:nvPr>
            <p:ph type="sldNum" sz="quarter" idx="4"/>
          </p:nvPr>
        </p:nvSpPr>
        <p:spPr/>
        <p:txBody>
          <a:bodyPr/>
          <a:lstStyle/>
          <a:p>
            <a:fld id="{4740AEA5-A348-2949-9B8B-EA763C54C64D}" type="slidenum">
              <a:rPr lang="en-US" smtClean="0"/>
              <a:t>17</a:t>
            </a:fld>
            <a:endParaRPr lang="en-US" dirty="0"/>
          </a:p>
        </p:txBody>
      </p:sp>
    </p:spTree>
    <p:extLst>
      <p:ext uri="{BB962C8B-B14F-4D97-AF65-F5344CB8AC3E}">
        <p14:creationId xmlns:p14="http://schemas.microsoft.com/office/powerpoint/2010/main" val="758445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7BD4A991-2D3E-8F47-85F2-6D3C0FA6CB07}"/>
              </a:ext>
            </a:extLst>
          </p:cNvPr>
          <p:cNvSpPr txBox="1">
            <a:spLocks/>
          </p:cNvSpPr>
          <p:nvPr/>
        </p:nvSpPr>
        <p:spPr>
          <a:xfrm>
            <a:off x="813975" y="1352832"/>
            <a:ext cx="10648950" cy="4351338"/>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D55E00"/>
                </a:solidFill>
              </a:rPr>
              <a:t>Count</a:t>
            </a:r>
            <a:r>
              <a:rPr lang="en-US" sz="2800" dirty="0">
                <a:solidFill>
                  <a:srgbClr val="C00000"/>
                </a:solidFill>
              </a:rPr>
              <a:t> </a:t>
            </a:r>
            <a:r>
              <a:rPr lang="en-US" sz="2800" dirty="0"/>
              <a:t>of a basic property of an associated entity</a:t>
            </a:r>
          </a:p>
          <a:p>
            <a:pPr lvl="1"/>
            <a:r>
              <a:rPr lang="en-US" sz="2400" dirty="0"/>
              <a:t>number of comedy movies an actor appeared in</a:t>
            </a:r>
          </a:p>
        </p:txBody>
      </p:sp>
      <p:grpSp>
        <p:nvGrpSpPr>
          <p:cNvPr id="31" name="Group 30">
            <a:extLst>
              <a:ext uri="{FF2B5EF4-FFF2-40B4-BE49-F238E27FC236}">
                <a16:creationId xmlns:a16="http://schemas.microsoft.com/office/drawing/2014/main" id="{A9A730EA-7B4C-E54B-8DEC-FD60B840E3D9}"/>
              </a:ext>
            </a:extLst>
          </p:cNvPr>
          <p:cNvGrpSpPr/>
          <p:nvPr/>
        </p:nvGrpSpPr>
        <p:grpSpPr>
          <a:xfrm>
            <a:off x="813975" y="3457074"/>
            <a:ext cx="4810813" cy="2078540"/>
            <a:chOff x="3580794" y="17909394"/>
            <a:chExt cx="3488009" cy="1049937"/>
          </a:xfrm>
        </p:grpSpPr>
        <p:sp>
          <p:nvSpPr>
            <p:cNvPr id="32" name="Process 31">
              <a:extLst>
                <a:ext uri="{FF2B5EF4-FFF2-40B4-BE49-F238E27FC236}">
                  <a16:creationId xmlns:a16="http://schemas.microsoft.com/office/drawing/2014/main" id="{26A49362-9C51-FE43-A2E1-E2F68ADF7318}"/>
                </a:ext>
              </a:extLst>
            </p:cNvPr>
            <p:cNvSpPr/>
            <p:nvPr/>
          </p:nvSpPr>
          <p:spPr bwMode="auto">
            <a:xfrm>
              <a:off x="4719414" y="18317649"/>
              <a:ext cx="717247" cy="261479"/>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rot="0" spcFirstLastPara="0" vertOverflow="overflow" horzOverflow="overflow" vert="horz" wrap="square" lIns="0" tIns="14654" rIns="0" bIns="14654" numCol="1" spcCol="0" rtlCol="0" fromWordArt="0" anchor="ctr" anchorCtr="0" forceAA="0" compatLnSpc="1">
              <a:prstTxWarp prst="textNoShape">
                <a:avLst/>
              </a:prstTxWarp>
              <a:noAutofit/>
            </a:bodyPr>
            <a:lstStyle/>
            <a:p>
              <a:pPr algn="ctr" defTabSz="1206006"/>
              <a:r>
                <a:rPr lang="en-US" sz="2000" dirty="0">
                  <a:latin typeface="Verdana" charset="0"/>
                </a:rPr>
                <a:t>movie</a:t>
              </a:r>
            </a:p>
          </p:txBody>
        </p:sp>
        <p:sp>
          <p:nvSpPr>
            <p:cNvPr id="33" name="Rounded Rectangle 32">
              <a:extLst>
                <a:ext uri="{FF2B5EF4-FFF2-40B4-BE49-F238E27FC236}">
                  <a16:creationId xmlns:a16="http://schemas.microsoft.com/office/drawing/2014/main" id="{13508243-980E-174C-8BA2-925BCD089684}"/>
                </a:ext>
              </a:extLst>
            </p:cNvPr>
            <p:cNvSpPr/>
            <p:nvPr/>
          </p:nvSpPr>
          <p:spPr bwMode="auto">
            <a:xfrm>
              <a:off x="5786214" y="18027418"/>
              <a:ext cx="1149788"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genre</a:t>
              </a:r>
            </a:p>
          </p:txBody>
        </p:sp>
        <p:sp>
          <p:nvSpPr>
            <p:cNvPr id="34" name="Rounded Rectangle 33">
              <a:extLst>
                <a:ext uri="{FF2B5EF4-FFF2-40B4-BE49-F238E27FC236}">
                  <a16:creationId xmlns:a16="http://schemas.microsoft.com/office/drawing/2014/main" id="{0F9940CC-F568-5149-BA97-366828F66489}"/>
                </a:ext>
              </a:extLst>
            </p:cNvPr>
            <p:cNvSpPr/>
            <p:nvPr/>
          </p:nvSpPr>
          <p:spPr bwMode="auto">
            <a:xfrm>
              <a:off x="5786214" y="18484618"/>
              <a:ext cx="1160777" cy="347472"/>
            </a:xfrm>
            <a:prstGeom prst="roundRect">
              <a:avLst/>
            </a:prstGeom>
            <a:solidFill>
              <a:schemeClr val="bg1"/>
            </a:solidFill>
            <a:ln w="41275" cap="flat" cmpd="thickThin" algn="ctr">
              <a:solidFill>
                <a:srgbClr val="800000"/>
              </a:solidFill>
              <a:prstDash val="solid"/>
              <a:round/>
              <a:headEnd type="none" w="med" len="med"/>
              <a:tailEnd type="triangle" w="med" len="med"/>
            </a:ln>
            <a:effectLst/>
          </p:spPr>
          <p:txBody>
            <a:bodyPr vert="horz" wrap="square" lIns="29308" tIns="14654" rIns="29308" bIns="14654" numCol="1" rtlCol="0" anchor="ctr" anchorCtr="0" compatLnSpc="1">
              <a:prstTxWarp prst="textNoShape">
                <a:avLst/>
              </a:prstTxWarp>
            </a:bodyPr>
            <a:lstStyle/>
            <a:p>
              <a:pPr algn="ctr" defTabSz="1206006"/>
              <a:r>
                <a:rPr lang="en-US" sz="2000" dirty="0">
                  <a:latin typeface="Verdana" charset="0"/>
                </a:rPr>
                <a:t>language</a:t>
              </a:r>
            </a:p>
          </p:txBody>
        </p:sp>
        <p:cxnSp>
          <p:nvCxnSpPr>
            <p:cNvPr id="35" name="Straight Arrow Connector 34">
              <a:extLst>
                <a:ext uri="{FF2B5EF4-FFF2-40B4-BE49-F238E27FC236}">
                  <a16:creationId xmlns:a16="http://schemas.microsoft.com/office/drawing/2014/main" id="{88E7F726-BC43-D843-BAC7-F2AFFDA51321}"/>
                </a:ext>
              </a:extLst>
            </p:cNvPr>
            <p:cNvCxnSpPr>
              <a:endCxn id="33" idx="1"/>
            </p:cNvCxnSpPr>
            <p:nvPr/>
          </p:nvCxnSpPr>
          <p:spPr bwMode="auto">
            <a:xfrm flipV="1">
              <a:off x="5436661" y="18201154"/>
              <a:ext cx="349553" cy="247236"/>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B3448525-9E7D-8147-8450-BDA25DCF07C4}"/>
                </a:ext>
              </a:extLst>
            </p:cNvPr>
            <p:cNvCxnSpPr>
              <a:endCxn id="34" idx="1"/>
            </p:cNvCxnSpPr>
            <p:nvPr/>
          </p:nvCxnSpPr>
          <p:spPr bwMode="auto">
            <a:xfrm>
              <a:off x="5436661" y="18448389"/>
              <a:ext cx="349553" cy="209965"/>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sp>
          <p:nvSpPr>
            <p:cNvPr id="37" name="Process 36">
              <a:extLst>
                <a:ext uri="{FF2B5EF4-FFF2-40B4-BE49-F238E27FC236}">
                  <a16:creationId xmlns:a16="http://schemas.microsoft.com/office/drawing/2014/main" id="{7A02D329-EE84-AD4C-82CE-852348B0929D}"/>
                </a:ext>
              </a:extLst>
            </p:cNvPr>
            <p:cNvSpPr/>
            <p:nvPr/>
          </p:nvSpPr>
          <p:spPr bwMode="auto">
            <a:xfrm>
              <a:off x="3640901" y="18316012"/>
              <a:ext cx="778699" cy="263116"/>
            </a:xfrm>
            <a:prstGeom prst="flowChartProcess">
              <a:avLst/>
            </a:prstGeom>
            <a:solidFill>
              <a:schemeClr val="bg1"/>
            </a:solidFill>
            <a:ln w="9525" cap="flat" cmpd="sng" algn="ctr">
              <a:solidFill>
                <a:srgbClr val="800000"/>
              </a:solidFill>
              <a:prstDash val="solid"/>
              <a:round/>
              <a:headEnd type="none" w="med" len="med"/>
              <a:tailEnd type="triangle" w="med" len="med"/>
            </a:ln>
            <a:effectLst/>
          </p:spPr>
          <p:txBody>
            <a:bodyPr vert="horz" wrap="square" lIns="0" tIns="14654" rIns="0" bIns="14654" numCol="1" rtlCol="0" anchor="ctr" anchorCtr="0" compatLnSpc="1">
              <a:prstTxWarp prst="textNoShape">
                <a:avLst/>
              </a:prstTxWarp>
            </a:bodyPr>
            <a:lstStyle/>
            <a:p>
              <a:pPr algn="ctr" defTabSz="1206006"/>
              <a:r>
                <a:rPr lang="en-US" sz="2000" dirty="0">
                  <a:latin typeface="Verdana" charset="0"/>
                </a:rPr>
                <a:t>person</a:t>
              </a:r>
            </a:p>
          </p:txBody>
        </p:sp>
        <p:cxnSp>
          <p:nvCxnSpPr>
            <p:cNvPr id="38" name="Straight Arrow Connector 37">
              <a:extLst>
                <a:ext uri="{FF2B5EF4-FFF2-40B4-BE49-F238E27FC236}">
                  <a16:creationId xmlns:a16="http://schemas.microsoft.com/office/drawing/2014/main" id="{27EF0FB6-B262-9949-8AD5-38D7D2843014}"/>
                </a:ext>
              </a:extLst>
            </p:cNvPr>
            <p:cNvCxnSpPr/>
            <p:nvPr/>
          </p:nvCxnSpPr>
          <p:spPr bwMode="auto">
            <a:xfrm>
              <a:off x="4419600" y="18447570"/>
              <a:ext cx="299814" cy="819"/>
            </a:xfrm>
            <a:prstGeom prst="straightConnector1">
              <a:avLst/>
            </a:prstGeom>
            <a:solidFill>
              <a:schemeClr val="accent1"/>
            </a:solidFill>
            <a:ln w="38100" cap="flat" cmpd="sng" algn="ctr">
              <a:solidFill>
                <a:schemeClr val="accent2">
                  <a:lumMod val="50000"/>
                </a:schemeClr>
              </a:solidFill>
              <a:prstDash val="solid"/>
              <a:round/>
              <a:headEnd type="none" w="med" len="med"/>
              <a:tailEnd type="triangle"/>
            </a:ln>
            <a:effectLst/>
          </p:spPr>
        </p:cxnSp>
        <p:sp>
          <p:nvSpPr>
            <p:cNvPr id="39" name="Rounded Rectangle 38">
              <a:extLst>
                <a:ext uri="{FF2B5EF4-FFF2-40B4-BE49-F238E27FC236}">
                  <a16:creationId xmlns:a16="http://schemas.microsoft.com/office/drawing/2014/main" id="{229E6B48-CE41-3749-86A9-5C80E860D136}"/>
                </a:ext>
              </a:extLst>
            </p:cNvPr>
            <p:cNvSpPr/>
            <p:nvPr/>
          </p:nvSpPr>
          <p:spPr bwMode="auto">
            <a:xfrm>
              <a:off x="3580794" y="17909394"/>
              <a:ext cx="3488009" cy="1049937"/>
            </a:xfrm>
            <a:prstGeom prst="roundRect">
              <a:avLst/>
            </a:prstGeom>
            <a:noFill/>
            <a:ln w="9525" cap="rnd" cmpd="sng" algn="ctr">
              <a:noFill/>
              <a:prstDash val="solid"/>
              <a:round/>
              <a:headEnd type="none" w="med" len="med"/>
              <a:tailEnd type="triangle" w="med" len="med"/>
            </a:ln>
            <a:effectLst>
              <a:softEdge rad="0"/>
            </a:effectLst>
          </p:spPr>
          <p:txBody>
            <a:bodyPr vert="horz" wrap="none" lIns="0" tIns="0" rIns="0" bIns="0" numCol="1" rtlCol="0" anchor="ctr" anchorCtr="0" compatLnSpc="1">
              <a:prstTxWarp prst="textNoShape">
                <a:avLst/>
              </a:prstTxWarp>
            </a:bodyPr>
            <a:lstStyle/>
            <a:p>
              <a:pPr algn="ctr" defTabSz="641354"/>
              <a:endParaRPr lang="en-US" sz="2000" b="1" dirty="0"/>
            </a:p>
          </p:txBody>
        </p:sp>
      </p:grpSp>
      <p:grpSp>
        <p:nvGrpSpPr>
          <p:cNvPr id="40" name="Group 39">
            <a:extLst>
              <a:ext uri="{FF2B5EF4-FFF2-40B4-BE49-F238E27FC236}">
                <a16:creationId xmlns:a16="http://schemas.microsoft.com/office/drawing/2014/main" id="{DA9309C0-0F66-D44C-AFB2-FCBA54210AC6}"/>
              </a:ext>
            </a:extLst>
          </p:cNvPr>
          <p:cNvGrpSpPr/>
          <p:nvPr/>
        </p:nvGrpSpPr>
        <p:grpSpPr>
          <a:xfrm>
            <a:off x="1970889" y="3682013"/>
            <a:ext cx="1884895" cy="1579024"/>
            <a:chOff x="1970889" y="3682013"/>
            <a:chExt cx="1884895" cy="1579024"/>
          </a:xfrm>
        </p:grpSpPr>
        <p:sp>
          <p:nvSpPr>
            <p:cNvPr id="41" name="Rectangle 40">
              <a:extLst>
                <a:ext uri="{FF2B5EF4-FFF2-40B4-BE49-F238E27FC236}">
                  <a16:creationId xmlns:a16="http://schemas.microsoft.com/office/drawing/2014/main" id="{B43095F6-AE7E-4A4F-B031-868754D6E0D5}"/>
                </a:ext>
              </a:extLst>
            </p:cNvPr>
            <p:cNvSpPr/>
            <p:nvPr/>
          </p:nvSpPr>
          <p:spPr>
            <a:xfrm>
              <a:off x="2029569" y="3682013"/>
              <a:ext cx="1801935" cy="1579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80D922C-2E72-BF49-8F15-1E1AF0B4EFC8}"/>
                </a:ext>
              </a:extLst>
            </p:cNvPr>
            <p:cNvGrpSpPr/>
            <p:nvPr/>
          </p:nvGrpSpPr>
          <p:grpSpPr>
            <a:xfrm>
              <a:off x="1970889" y="4034705"/>
              <a:ext cx="1884895" cy="905093"/>
              <a:chOff x="4419599" y="19378120"/>
              <a:chExt cx="1366616" cy="444333"/>
            </a:xfrm>
            <a:solidFill>
              <a:schemeClr val="bg1"/>
            </a:solidFill>
          </p:grpSpPr>
          <p:cxnSp>
            <p:nvCxnSpPr>
              <p:cNvPr id="43" name="Straight Arrow Connector 42">
                <a:extLst>
                  <a:ext uri="{FF2B5EF4-FFF2-40B4-BE49-F238E27FC236}">
                    <a16:creationId xmlns:a16="http://schemas.microsoft.com/office/drawing/2014/main" id="{B965E11E-639C-CB4B-9224-A0BF23B252BB}"/>
                  </a:ext>
                </a:extLst>
              </p:cNvPr>
              <p:cNvCxnSpPr>
                <a:cxnSpLocks/>
                <a:stCxn id="37" idx="3"/>
                <a:endCxn id="33" idx="1"/>
              </p:cNvCxnSpPr>
              <p:nvPr/>
            </p:nvCxnSpPr>
            <p:spPr bwMode="auto">
              <a:xfrm flipV="1">
                <a:off x="4419599" y="19378120"/>
                <a:ext cx="1366615" cy="239486"/>
              </a:xfrm>
              <a:prstGeom prst="straightConnector1">
                <a:avLst/>
              </a:prstGeom>
              <a:grpFill/>
              <a:ln w="63500" cap="flat" cmpd="tri" algn="ctr">
                <a:solidFill>
                  <a:schemeClr val="accent2">
                    <a:lumMod val="50000"/>
                  </a:schemeClr>
                </a:solidFill>
                <a:prstDash val="sysDash"/>
                <a:round/>
                <a:headEnd type="none" w="med" len="med"/>
                <a:tailEnd type="triangle"/>
              </a:ln>
              <a:effectLst/>
            </p:spPr>
          </p:cxnSp>
          <p:cxnSp>
            <p:nvCxnSpPr>
              <p:cNvPr id="44" name="Straight Arrow Connector 43">
                <a:extLst>
                  <a:ext uri="{FF2B5EF4-FFF2-40B4-BE49-F238E27FC236}">
                    <a16:creationId xmlns:a16="http://schemas.microsoft.com/office/drawing/2014/main" id="{AC0635B3-203D-FA4E-AF6F-2A5C81F6E5B9}"/>
                  </a:ext>
                </a:extLst>
              </p:cNvPr>
              <p:cNvCxnSpPr>
                <a:cxnSpLocks/>
                <a:stCxn id="37" idx="3"/>
                <a:endCxn id="34" idx="1"/>
              </p:cNvCxnSpPr>
              <p:nvPr/>
            </p:nvCxnSpPr>
            <p:spPr bwMode="auto">
              <a:xfrm>
                <a:off x="4419600" y="19617597"/>
                <a:ext cx="1366615" cy="204856"/>
              </a:xfrm>
              <a:prstGeom prst="straightConnector1">
                <a:avLst/>
              </a:prstGeom>
              <a:grpFill/>
              <a:ln w="63500" cap="flat" cmpd="tri" algn="ctr">
                <a:solidFill>
                  <a:schemeClr val="accent2">
                    <a:lumMod val="50000"/>
                  </a:schemeClr>
                </a:solidFill>
                <a:prstDash val="sysDash"/>
                <a:round/>
                <a:headEnd type="none" w="med" len="med"/>
                <a:tailEnd type="triangle"/>
              </a:ln>
              <a:effectLst/>
            </p:spPr>
          </p:cxnSp>
        </p:grpSp>
      </p:grpSp>
      <p:pic>
        <p:nvPicPr>
          <p:cNvPr id="45" name="Picture 44">
            <a:extLst>
              <a:ext uri="{FF2B5EF4-FFF2-40B4-BE49-F238E27FC236}">
                <a16:creationId xmlns:a16="http://schemas.microsoft.com/office/drawing/2014/main" id="{C4426D63-EC0B-684E-B3E2-E50BCE68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931" y="3206026"/>
            <a:ext cx="2057671" cy="2530997"/>
          </a:xfrm>
          <a:prstGeom prst="rect">
            <a:avLst/>
          </a:prstGeom>
        </p:spPr>
      </p:pic>
      <p:sp>
        <p:nvSpPr>
          <p:cNvPr id="46" name="Oval Callout 45">
            <a:extLst>
              <a:ext uri="{FF2B5EF4-FFF2-40B4-BE49-F238E27FC236}">
                <a16:creationId xmlns:a16="http://schemas.microsoft.com/office/drawing/2014/main" id="{3ECC87DB-DB9B-444F-95D4-22174036301B}"/>
              </a:ext>
            </a:extLst>
          </p:cNvPr>
          <p:cNvSpPr/>
          <p:nvPr/>
        </p:nvSpPr>
        <p:spPr>
          <a:xfrm>
            <a:off x="9326879" y="2055977"/>
            <a:ext cx="2522840" cy="1269975"/>
          </a:xfrm>
          <a:prstGeom prst="wedgeEllipseCallout">
            <a:avLst>
              <a:gd name="adj1" fmla="val -33262"/>
              <a:gd name="adj2" fmla="val 3745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40 Comedy movies</a:t>
            </a:r>
          </a:p>
        </p:txBody>
      </p:sp>
      <p:sp>
        <p:nvSpPr>
          <p:cNvPr id="47" name="Oval Callout 46">
            <a:extLst>
              <a:ext uri="{FF2B5EF4-FFF2-40B4-BE49-F238E27FC236}">
                <a16:creationId xmlns:a16="http://schemas.microsoft.com/office/drawing/2014/main" id="{0B76A5D4-B7CD-9446-9D9B-00EA538C3FD7}"/>
              </a:ext>
            </a:extLst>
          </p:cNvPr>
          <p:cNvSpPr/>
          <p:nvPr/>
        </p:nvSpPr>
        <p:spPr>
          <a:xfrm>
            <a:off x="9326879" y="3593585"/>
            <a:ext cx="2522840" cy="1269975"/>
          </a:xfrm>
          <a:prstGeom prst="wedgeEllipseCallout">
            <a:avLst>
              <a:gd name="adj1" fmla="val -43200"/>
              <a:gd name="adj2" fmla="val 1907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10 Drama movies</a:t>
            </a:r>
          </a:p>
        </p:txBody>
      </p:sp>
      <p:sp>
        <p:nvSpPr>
          <p:cNvPr id="48" name="Oval Callout 47">
            <a:extLst>
              <a:ext uri="{FF2B5EF4-FFF2-40B4-BE49-F238E27FC236}">
                <a16:creationId xmlns:a16="http://schemas.microsoft.com/office/drawing/2014/main" id="{04CAF981-2ECD-2645-937D-218DEA25B5E2}"/>
              </a:ext>
            </a:extLst>
          </p:cNvPr>
          <p:cNvSpPr/>
          <p:nvPr/>
        </p:nvSpPr>
        <p:spPr>
          <a:xfrm>
            <a:off x="9326880" y="5063515"/>
            <a:ext cx="2522840" cy="1269975"/>
          </a:xfrm>
          <a:prstGeom prst="wedgeEllipseCallout">
            <a:avLst>
              <a:gd name="adj1" fmla="val -6858"/>
              <a:gd name="adj2" fmla="val -14652"/>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67 English movies</a:t>
            </a:r>
          </a:p>
        </p:txBody>
      </p:sp>
      <p:sp>
        <p:nvSpPr>
          <p:cNvPr id="49" name="Title 1">
            <a:extLst>
              <a:ext uri="{FF2B5EF4-FFF2-40B4-BE49-F238E27FC236}">
                <a16:creationId xmlns:a16="http://schemas.microsoft.com/office/drawing/2014/main" id="{252911FB-7A15-7542-B9F9-AFB35552CE2C}"/>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Semantic context: derived</a:t>
            </a:r>
          </a:p>
        </p:txBody>
      </p:sp>
      <p:sp>
        <p:nvSpPr>
          <p:cNvPr id="3" name="Slide Number Placeholder 2">
            <a:extLst>
              <a:ext uri="{FF2B5EF4-FFF2-40B4-BE49-F238E27FC236}">
                <a16:creationId xmlns:a16="http://schemas.microsoft.com/office/drawing/2014/main" id="{22E13258-CE99-BE4C-8D30-F23F0476F46C}"/>
              </a:ext>
            </a:extLst>
          </p:cNvPr>
          <p:cNvSpPr>
            <a:spLocks noGrp="1"/>
          </p:cNvSpPr>
          <p:nvPr>
            <p:ph type="sldNum" sz="quarter" idx="4"/>
          </p:nvPr>
        </p:nvSpPr>
        <p:spPr/>
        <p:txBody>
          <a:bodyPr/>
          <a:lstStyle/>
          <a:p>
            <a:fld id="{4740AEA5-A348-2949-9B8B-EA763C54C64D}" type="slidenum">
              <a:rPr lang="en-US" smtClean="0"/>
              <a:t>18</a:t>
            </a:fld>
            <a:endParaRPr lang="en-US" dirty="0"/>
          </a:p>
        </p:txBody>
      </p:sp>
      <p:sp>
        <p:nvSpPr>
          <p:cNvPr id="4" name="TextBox 3">
            <a:extLst>
              <a:ext uri="{FF2B5EF4-FFF2-40B4-BE49-F238E27FC236}">
                <a16:creationId xmlns:a16="http://schemas.microsoft.com/office/drawing/2014/main" id="{8CD11563-35BA-1545-A387-A15A0FD7B9AD}"/>
              </a:ext>
            </a:extLst>
          </p:cNvPr>
          <p:cNvSpPr txBox="1"/>
          <p:nvPr/>
        </p:nvSpPr>
        <p:spPr>
          <a:xfrm>
            <a:off x="1723028" y="5258932"/>
            <a:ext cx="2057671" cy="923330"/>
          </a:xfrm>
          <a:prstGeom prst="rect">
            <a:avLst/>
          </a:prstGeom>
          <a:noFill/>
        </p:spPr>
        <p:txBody>
          <a:bodyPr wrap="square" rtlCol="0">
            <a:spAutoFit/>
          </a:bodyPr>
          <a:lstStyle/>
          <a:p>
            <a:r>
              <a:rPr lang="en-US" dirty="0"/>
              <a:t>COUNT (movies)</a:t>
            </a:r>
          </a:p>
          <a:p>
            <a:r>
              <a:rPr lang="en-US" dirty="0"/>
              <a:t>GROUP BY genre</a:t>
            </a:r>
          </a:p>
          <a:p>
            <a:endParaRPr lang="en-US" dirty="0"/>
          </a:p>
        </p:txBody>
      </p:sp>
    </p:spTree>
    <p:extLst>
      <p:ext uri="{BB962C8B-B14F-4D97-AF65-F5344CB8AC3E}">
        <p14:creationId xmlns:p14="http://schemas.microsoft.com/office/powerpoint/2010/main" val="201606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BB778F-10E4-8B44-A578-6486284CEA8F}"/>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Filters</a:t>
            </a:r>
          </a:p>
        </p:txBody>
      </p:sp>
      <p:pic>
        <p:nvPicPr>
          <p:cNvPr id="9" name="Picture 8">
            <a:extLst>
              <a:ext uri="{FF2B5EF4-FFF2-40B4-BE49-F238E27FC236}">
                <a16:creationId xmlns:a16="http://schemas.microsoft.com/office/drawing/2014/main" id="{BF202872-9226-FC45-91FD-C34E6A6BB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1" y="2372953"/>
            <a:ext cx="5083629" cy="3148964"/>
          </a:xfrm>
          <a:prstGeom prst="rect">
            <a:avLst/>
          </a:prstGeom>
        </p:spPr>
      </p:pic>
      <p:sp>
        <p:nvSpPr>
          <p:cNvPr id="10" name="Rectangular Callout 9">
            <a:extLst>
              <a:ext uri="{FF2B5EF4-FFF2-40B4-BE49-F238E27FC236}">
                <a16:creationId xmlns:a16="http://schemas.microsoft.com/office/drawing/2014/main" id="{EEE65FA0-03F0-CE4D-B0EA-B0F91FCF13F9}"/>
              </a:ext>
            </a:extLst>
          </p:cNvPr>
          <p:cNvSpPr/>
          <p:nvPr/>
        </p:nvSpPr>
        <p:spPr>
          <a:xfrm>
            <a:off x="497364" y="2369497"/>
            <a:ext cx="4426655" cy="2744711"/>
          </a:xfrm>
          <a:prstGeom prst="wedgeRectCallout">
            <a:avLst>
              <a:gd name="adj1" fmla="val 114807"/>
              <a:gd name="adj2" fmla="val -829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lIns="365760" rIns="182880" rtlCol="0" anchor="ctr"/>
          <a:lstStyle/>
          <a:p>
            <a:r>
              <a:rPr lang="en-US" sz="2800" dirty="0">
                <a:solidFill>
                  <a:schemeClr val="tx1"/>
                </a:solidFill>
              </a:rPr>
              <a:t>SELECT </a:t>
            </a:r>
          </a:p>
          <a:p>
            <a:r>
              <a:rPr lang="en-US" sz="2800" dirty="0">
                <a:solidFill>
                  <a:schemeClr val="tx1"/>
                </a:solidFill>
              </a:rPr>
              <a:t>	person</a:t>
            </a:r>
          </a:p>
          <a:p>
            <a:r>
              <a:rPr lang="en-US" sz="2800" dirty="0">
                <a:solidFill>
                  <a:schemeClr val="tx1"/>
                </a:solidFill>
              </a:rPr>
              <a:t>FROM </a:t>
            </a:r>
          </a:p>
          <a:p>
            <a:r>
              <a:rPr lang="en-US" sz="2800" dirty="0">
                <a:solidFill>
                  <a:schemeClr val="tx1"/>
                </a:solidFill>
              </a:rPr>
              <a:t>	people </a:t>
            </a:r>
          </a:p>
          <a:p>
            <a:r>
              <a:rPr lang="en-US" sz="2800" dirty="0">
                <a:solidFill>
                  <a:schemeClr val="tx1"/>
                </a:solidFill>
              </a:rPr>
              <a:t>WHERE </a:t>
            </a:r>
          </a:p>
          <a:p>
            <a:r>
              <a:rPr lang="en-US" sz="2800" dirty="0">
                <a:solidFill>
                  <a:schemeClr val="tx1"/>
                </a:solidFill>
              </a:rPr>
              <a:t>	color = </a:t>
            </a:r>
            <a:r>
              <a:rPr lang="en-US" sz="2800" dirty="0">
                <a:solidFill>
                  <a:srgbClr val="D55E00"/>
                </a:solidFill>
              </a:rPr>
              <a:t>orange</a:t>
            </a:r>
          </a:p>
        </p:txBody>
      </p:sp>
      <p:sp>
        <p:nvSpPr>
          <p:cNvPr id="11" name="Rounded Rectangle 10">
            <a:extLst>
              <a:ext uri="{FF2B5EF4-FFF2-40B4-BE49-F238E27FC236}">
                <a16:creationId xmlns:a16="http://schemas.microsoft.com/office/drawing/2014/main" id="{DF65A055-BEDA-884C-B251-19246E8E1D06}"/>
              </a:ext>
            </a:extLst>
          </p:cNvPr>
          <p:cNvSpPr/>
          <p:nvPr/>
        </p:nvSpPr>
        <p:spPr>
          <a:xfrm>
            <a:off x="497364" y="1248108"/>
            <a:ext cx="6878445"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charset="0"/>
              <a:buChar char="•"/>
            </a:pPr>
            <a:r>
              <a:rPr lang="en-US" sz="3200" dirty="0">
                <a:solidFill>
                  <a:schemeClr val="tx1"/>
                </a:solidFill>
              </a:rPr>
              <a:t>Specify semantic context in SQL</a:t>
            </a:r>
          </a:p>
        </p:txBody>
      </p:sp>
      <p:sp>
        <p:nvSpPr>
          <p:cNvPr id="3" name="Slide Number Placeholder 2">
            <a:extLst>
              <a:ext uri="{FF2B5EF4-FFF2-40B4-BE49-F238E27FC236}">
                <a16:creationId xmlns:a16="http://schemas.microsoft.com/office/drawing/2014/main" id="{9B0FA47F-1DE1-B146-BF7B-D00D4C5D9185}"/>
              </a:ext>
            </a:extLst>
          </p:cNvPr>
          <p:cNvSpPr>
            <a:spLocks noGrp="1"/>
          </p:cNvSpPr>
          <p:nvPr>
            <p:ph type="sldNum" sz="quarter" idx="4"/>
          </p:nvPr>
        </p:nvSpPr>
        <p:spPr/>
        <p:txBody>
          <a:bodyPr/>
          <a:lstStyle/>
          <a:p>
            <a:fld id="{4740AEA5-A348-2949-9B8B-EA763C54C64D}" type="slidenum">
              <a:rPr lang="en-US" smtClean="0"/>
              <a:t>19</a:t>
            </a:fld>
            <a:endParaRPr lang="en-US" dirty="0"/>
          </a:p>
        </p:txBody>
      </p:sp>
    </p:spTree>
    <p:extLst>
      <p:ext uri="{BB962C8B-B14F-4D97-AF65-F5344CB8AC3E}">
        <p14:creationId xmlns:p14="http://schemas.microsoft.com/office/powerpoint/2010/main" val="89207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E5BE4FE9-7E00-4649-8AEF-B6BA82EF34AC}"/>
              </a:ext>
            </a:extLst>
          </p:cNvPr>
          <p:cNvSpPr>
            <a:spLocks noGrp="1"/>
          </p:cNvSpPr>
          <p:nvPr>
            <p:ph type="body" sz="quarter" idx="13"/>
          </p:nvPr>
        </p:nvSpPr>
        <p:spPr>
          <a:xfrm>
            <a:off x="570368" y="476920"/>
            <a:ext cx="11047391" cy="1074662"/>
          </a:xfrm>
        </p:spPr>
        <p:txBody>
          <a:bodyPr>
            <a:normAutofit fontScale="77500" lnSpcReduction="20000"/>
          </a:bodyPr>
          <a:lstStyle/>
          <a:p>
            <a:pPr>
              <a:lnSpc>
                <a:spcPct val="110000"/>
              </a:lnSpc>
            </a:pPr>
            <a:r>
              <a:rPr lang="en-US" sz="4000" dirty="0">
                <a:solidFill>
                  <a:schemeClr val="tx1"/>
                </a:solidFill>
                <a:latin typeface="+mj-lt"/>
                <a:ea typeface="+mj-ea"/>
                <a:cs typeface="+mj-cs"/>
              </a:rPr>
              <a:t>What motivates my research? </a:t>
            </a:r>
          </a:p>
          <a:p>
            <a:r>
              <a:rPr lang="en-US" sz="5200" dirty="0">
                <a:solidFill>
                  <a:schemeClr val="tx1"/>
                </a:solidFill>
                <a:latin typeface="+mj-lt"/>
                <a:ea typeface="+mj-ea"/>
                <a:cs typeface="+mj-cs"/>
              </a:rPr>
              <a:t>Challenges in data systems that </a:t>
            </a:r>
            <a:r>
              <a:rPr lang="en-US" sz="5200" dirty="0">
                <a:solidFill>
                  <a:schemeClr val="accent1"/>
                </a:solidFill>
                <a:latin typeface="+mj-lt"/>
                <a:ea typeface="+mj-ea"/>
                <a:cs typeface="+mj-cs"/>
              </a:rPr>
              <a:t>users</a:t>
            </a:r>
            <a:r>
              <a:rPr lang="en-US" sz="5200" dirty="0">
                <a:solidFill>
                  <a:schemeClr val="tx1"/>
                </a:solidFill>
                <a:latin typeface="+mj-lt"/>
                <a:ea typeface="+mj-ea"/>
                <a:cs typeface="+mj-cs"/>
              </a:rPr>
              <a:t> face</a:t>
            </a:r>
          </a:p>
        </p:txBody>
      </p:sp>
      <p:pic>
        <p:nvPicPr>
          <p:cNvPr id="1026" name="Picture 2" descr="What if We Were ALL Wrong about Data Democratization? | GoodData">
            <a:extLst>
              <a:ext uri="{FF2B5EF4-FFF2-40B4-BE49-F238E27FC236}">
                <a16:creationId xmlns:a16="http://schemas.microsoft.com/office/drawing/2014/main" id="{6B9A37D1-06F4-414B-A8BC-BEA7C9EF4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69" y="1956121"/>
            <a:ext cx="6447693" cy="32045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225DB6B-67CA-7042-B708-1486203B68BC}"/>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324B5D-6540-4B47-A689-857A2BBA18A8}" type="slidenum">
              <a:rPr lang="en-US" smtClean="0"/>
              <a:pPr/>
              <a:t>2</a:t>
            </a:fld>
            <a:endParaRPr lang="en-US" dirty="0"/>
          </a:p>
        </p:txBody>
      </p:sp>
      <p:pic>
        <p:nvPicPr>
          <p:cNvPr id="3074" name="Picture 2">
            <a:extLst>
              <a:ext uri="{FF2B5EF4-FFF2-40B4-BE49-F238E27FC236}">
                <a16:creationId xmlns:a16="http://schemas.microsoft.com/office/drawing/2014/main" id="{7B0F5B24-2AE5-1446-88FF-7B7422AE1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590" y="2453510"/>
            <a:ext cx="3683002" cy="2209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Businessman tired and stress at the desk by a lot of work">
            <a:extLst>
              <a:ext uri="{FF2B5EF4-FFF2-40B4-BE49-F238E27FC236}">
                <a16:creationId xmlns:a16="http://schemas.microsoft.com/office/drawing/2014/main" id="{3C0F076C-625D-CF47-B76F-BA9AA738E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652" y="2298766"/>
            <a:ext cx="4202877" cy="2799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1,508 BEST Suspicious Computer IMAGES, STOCK PHOTOS &amp;amp; VECTORS | Adobe Stock">
            <a:extLst>
              <a:ext uri="{FF2B5EF4-FFF2-40B4-BE49-F238E27FC236}">
                <a16:creationId xmlns:a16="http://schemas.microsoft.com/office/drawing/2014/main" id="{DA5701EE-540B-1441-B55B-EE4858AD7B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5785" y="2298766"/>
            <a:ext cx="4292903" cy="286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9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A31532-E6EC-C445-87D6-9D59D4E4403D}"/>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Intended or co-incidental?</a:t>
            </a:r>
          </a:p>
        </p:txBody>
      </p:sp>
      <p:sp>
        <p:nvSpPr>
          <p:cNvPr id="9" name="Rounded Rectangle 8">
            <a:extLst>
              <a:ext uri="{FF2B5EF4-FFF2-40B4-BE49-F238E27FC236}">
                <a16:creationId xmlns:a16="http://schemas.microsoft.com/office/drawing/2014/main" id="{53F0C3FA-D69B-6240-9CED-2B58BA33966E}"/>
              </a:ext>
            </a:extLst>
          </p:cNvPr>
          <p:cNvSpPr/>
          <p:nvPr/>
        </p:nvSpPr>
        <p:spPr bwMode="auto">
          <a:xfrm>
            <a:off x="5676278" y="1919923"/>
            <a:ext cx="5796252" cy="3444713"/>
          </a:xfrm>
          <a:prstGeom prst="roundRect">
            <a:avLst/>
          </a:prstGeom>
          <a:noFill/>
          <a:ln w="9525" cap="flat" cmpd="sng" algn="ctr">
            <a:noFill/>
            <a:prstDash val="solid"/>
            <a:round/>
            <a:headEnd type="none" w="med" len="med"/>
            <a:tailEnd type="triangle" w="med" len="med"/>
          </a:ln>
          <a:effectLst>
            <a:softEdge rad="0"/>
          </a:effectLst>
        </p:spPr>
        <p:txBody>
          <a:bodyPr vert="horz" wrap="square" lIns="0" tIns="0" rIns="0" bIns="0" numCol="1" rtlCol="0" anchor="t" anchorCtr="0" compatLnSpc="1">
            <a:prstTxWarp prst="textNoShape">
              <a:avLst/>
            </a:prstTxWarp>
          </a:bodyPr>
          <a:lstStyle/>
          <a:p>
            <a:pPr marL="342900" indent="-342900" defTabSz="641354">
              <a:buFont typeface="Arial" charset="0"/>
              <a:buChar char="•"/>
            </a:pPr>
            <a:r>
              <a:rPr lang="en-US" sz="2400" dirty="0">
                <a:ea typeface="Verdana" panose="020B0604030504040204" pitchFamily="34" charset="0"/>
                <a:cs typeface="Verdana" panose="020B0604030504040204" pitchFamily="34" charset="0"/>
              </a:rPr>
              <a:t>Male</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Born in North America</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Appeared in 80+ Hollywood movies</a:t>
            </a:r>
          </a:p>
          <a:p>
            <a:pPr marL="342900" indent="-342900" defTabSz="641354">
              <a:buFont typeface="Arial" charset="0"/>
              <a:buChar char="•"/>
            </a:pPr>
            <a:r>
              <a:rPr lang="en-US" sz="2400" dirty="0">
                <a:solidFill>
                  <a:srgbClr val="D55E00"/>
                </a:solidFill>
                <a:ea typeface="Verdana" panose="020B0604030504040204" pitchFamily="34" charset="0"/>
                <a:cs typeface="Verdana" panose="020B0604030504040204" pitchFamily="34" charset="0"/>
              </a:rPr>
              <a:t>Appeared in 40+ comedy movies</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Appeared in 20+ drama movies</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Height above 5 feet</a:t>
            </a:r>
          </a:p>
          <a:p>
            <a:pPr marL="342900" indent="-342900" defTabSz="641354">
              <a:buFont typeface="Arial" charset="0"/>
              <a:buChar char="•"/>
            </a:pPr>
            <a:r>
              <a:rPr lang="en-US" sz="2400" dirty="0">
                <a:ea typeface="Verdana" panose="020B0604030504040204" pitchFamily="34" charset="0"/>
                <a:cs typeface="Verdana" panose="020B0604030504040204" pitchFamily="34" charset="0"/>
              </a:rPr>
              <a:t>Born after 1940</a:t>
            </a:r>
          </a:p>
          <a:p>
            <a:pPr marL="342900" indent="-342900" defTabSz="641354">
              <a:buFont typeface="Arial" charset="0"/>
              <a:buChar char="•"/>
            </a:pPr>
            <a:r>
              <a:rPr lang="mr-IN" sz="2400" dirty="0">
                <a:ea typeface="Verdana" panose="020B0604030504040204" pitchFamily="34" charset="0"/>
                <a:cs typeface="Verdana" panose="020B0604030504040204" pitchFamily="34" charset="0"/>
              </a:rPr>
              <a:t>…</a:t>
            </a:r>
            <a:endParaRPr lang="en-US" sz="2400" dirty="0">
              <a:ea typeface="Verdana" panose="020B0604030504040204" pitchFamily="34" charset="0"/>
              <a:cs typeface="Verdana" panose="020B0604030504040204" pitchFamily="34" charset="0"/>
            </a:endParaRPr>
          </a:p>
        </p:txBody>
      </p:sp>
      <p:grpSp>
        <p:nvGrpSpPr>
          <p:cNvPr id="14" name="Group 13">
            <a:extLst>
              <a:ext uri="{FF2B5EF4-FFF2-40B4-BE49-F238E27FC236}">
                <a16:creationId xmlns:a16="http://schemas.microsoft.com/office/drawing/2014/main" id="{330BE098-2628-DE4A-B260-680CFE05AF3A}"/>
              </a:ext>
            </a:extLst>
          </p:cNvPr>
          <p:cNvGrpSpPr/>
          <p:nvPr/>
        </p:nvGrpSpPr>
        <p:grpSpPr>
          <a:xfrm>
            <a:off x="612284" y="2695624"/>
            <a:ext cx="3307119" cy="2204362"/>
            <a:chOff x="318623" y="2695624"/>
            <a:chExt cx="3491858" cy="2204362"/>
          </a:xfrm>
        </p:grpSpPr>
        <p:grpSp>
          <p:nvGrpSpPr>
            <p:cNvPr id="20" name="Group 19">
              <a:extLst>
                <a:ext uri="{FF2B5EF4-FFF2-40B4-BE49-F238E27FC236}">
                  <a16:creationId xmlns:a16="http://schemas.microsoft.com/office/drawing/2014/main" id="{89D50DBD-2C68-E641-A9D1-A71864D447AF}"/>
                </a:ext>
              </a:extLst>
            </p:cNvPr>
            <p:cNvGrpSpPr/>
            <p:nvPr/>
          </p:nvGrpSpPr>
          <p:grpSpPr>
            <a:xfrm>
              <a:off x="318623" y="2695624"/>
              <a:ext cx="3491858" cy="2204362"/>
              <a:chOff x="132616" y="1530750"/>
              <a:chExt cx="6920141" cy="4313586"/>
            </a:xfrm>
          </p:grpSpPr>
          <p:pic>
            <p:nvPicPr>
              <p:cNvPr id="22" name="Picture 21">
                <a:extLst>
                  <a:ext uri="{FF2B5EF4-FFF2-40B4-BE49-F238E27FC236}">
                    <a16:creationId xmlns:a16="http://schemas.microsoft.com/office/drawing/2014/main" id="{ADC6AB4D-BE4F-364E-AA7A-3573FD0CE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6" y="1530750"/>
                <a:ext cx="2120900" cy="2870200"/>
              </a:xfrm>
              <a:prstGeom prst="rect">
                <a:avLst/>
              </a:prstGeom>
            </p:spPr>
          </p:pic>
          <p:pic>
            <p:nvPicPr>
              <p:cNvPr id="23" name="Picture 22">
                <a:extLst>
                  <a:ext uri="{FF2B5EF4-FFF2-40B4-BE49-F238E27FC236}">
                    <a16:creationId xmlns:a16="http://schemas.microsoft.com/office/drawing/2014/main" id="{859C5DD6-1581-B848-9469-B8FC608D272F}"/>
                  </a:ext>
                </a:extLst>
              </p:cNvPr>
              <p:cNvPicPr>
                <a:picLocks noChangeAspect="1"/>
              </p:cNvPicPr>
              <p:nvPr/>
            </p:nvPicPr>
            <p:blipFill rotWithShape="1">
              <a:blip r:embed="rId4">
                <a:extLst>
                  <a:ext uri="{28A0092B-C50C-407E-A947-70E740481C1C}">
                    <a14:useLocalDpi xmlns:a14="http://schemas.microsoft.com/office/drawing/2010/main" val="0"/>
                  </a:ext>
                </a:extLst>
              </a:blip>
              <a:srcRect l="3730" r="1"/>
              <a:stretch/>
            </p:blipFill>
            <p:spPr>
              <a:xfrm>
                <a:off x="5096556" y="3037635"/>
                <a:ext cx="1956201" cy="2806701"/>
              </a:xfrm>
              <a:prstGeom prst="rect">
                <a:avLst/>
              </a:prstGeom>
            </p:spPr>
          </p:pic>
        </p:grpSp>
        <p:pic>
          <p:nvPicPr>
            <p:cNvPr id="21" name="Picture 20">
              <a:extLst>
                <a:ext uri="{FF2B5EF4-FFF2-40B4-BE49-F238E27FC236}">
                  <a16:creationId xmlns:a16="http://schemas.microsoft.com/office/drawing/2014/main" id="{F68B8081-020B-A145-83DC-9B677E51E2D8}"/>
                </a:ext>
              </a:extLst>
            </p:cNvPr>
            <p:cNvPicPr>
              <a:picLocks noChangeAspect="1"/>
            </p:cNvPicPr>
            <p:nvPr/>
          </p:nvPicPr>
          <p:blipFill rotWithShape="1">
            <a:blip r:embed="rId5">
              <a:extLst>
                <a:ext uri="{28A0092B-C50C-407E-A947-70E740481C1C}">
                  <a14:useLocalDpi xmlns:a14="http://schemas.microsoft.com/office/drawing/2010/main" val="0"/>
                </a:ext>
              </a:extLst>
            </a:blip>
            <a:srcRect r="7127"/>
            <a:stretch/>
          </p:blipFill>
          <p:spPr>
            <a:xfrm>
              <a:off x="1567823" y="3010453"/>
              <a:ext cx="1118505" cy="1632036"/>
            </a:xfrm>
            <a:prstGeom prst="rect">
              <a:avLst/>
            </a:prstGeom>
          </p:spPr>
        </p:pic>
      </p:grpSp>
      <p:sp>
        <p:nvSpPr>
          <p:cNvPr id="3" name="Slide Number Placeholder 2">
            <a:extLst>
              <a:ext uri="{FF2B5EF4-FFF2-40B4-BE49-F238E27FC236}">
                <a16:creationId xmlns:a16="http://schemas.microsoft.com/office/drawing/2014/main" id="{3E7A1010-002D-C54B-A9AA-89E32CBBE868}"/>
              </a:ext>
            </a:extLst>
          </p:cNvPr>
          <p:cNvSpPr>
            <a:spLocks noGrp="1"/>
          </p:cNvSpPr>
          <p:nvPr>
            <p:ph type="sldNum" sz="quarter" idx="4"/>
          </p:nvPr>
        </p:nvSpPr>
        <p:spPr/>
        <p:txBody>
          <a:bodyPr/>
          <a:lstStyle/>
          <a:p>
            <a:fld id="{4740AEA5-A348-2949-9B8B-EA763C54C64D}" type="slidenum">
              <a:rPr lang="en-US" smtClean="0"/>
              <a:t>20</a:t>
            </a:fld>
            <a:endParaRPr lang="en-US" dirty="0"/>
          </a:p>
        </p:txBody>
      </p:sp>
    </p:spTree>
    <p:extLst>
      <p:ext uri="{BB962C8B-B14F-4D97-AF65-F5344CB8AC3E}">
        <p14:creationId xmlns:p14="http://schemas.microsoft.com/office/powerpoint/2010/main" val="107494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C57E9B20-38C8-4945-9B07-8211A37D9648}"/>
              </a:ext>
            </a:extLst>
          </p:cNvPr>
          <p:cNvSpPr txBox="1">
            <a:spLocks/>
          </p:cNvSpPr>
          <p:nvPr/>
        </p:nvSpPr>
        <p:spPr>
          <a:xfrm>
            <a:off x="838200" y="460822"/>
            <a:ext cx="1080135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Abduction</a:t>
            </a:r>
          </a:p>
        </p:txBody>
      </p:sp>
      <p:sp>
        <p:nvSpPr>
          <p:cNvPr id="27" name="Content Placeholder 2">
            <a:extLst>
              <a:ext uri="{FF2B5EF4-FFF2-40B4-BE49-F238E27FC236}">
                <a16:creationId xmlns:a16="http://schemas.microsoft.com/office/drawing/2014/main" id="{769F7DD4-CBF0-734F-A6AE-A7AAF804278A}"/>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0" dirty="0"/>
              <a:t>Most likely </a:t>
            </a:r>
            <a:r>
              <a:rPr lang="en-US" sz="4000" dirty="0">
                <a:solidFill>
                  <a:srgbClr val="D55E00"/>
                </a:solidFill>
              </a:rPr>
              <a:t>explanation</a:t>
            </a:r>
            <a:r>
              <a:rPr lang="en-US" sz="4000" b="0" dirty="0"/>
              <a:t> of an </a:t>
            </a:r>
            <a:r>
              <a:rPr lang="en-US" sz="4000" dirty="0">
                <a:solidFill>
                  <a:srgbClr val="009E73"/>
                </a:solidFill>
              </a:rPr>
              <a:t>observation</a:t>
            </a:r>
            <a:endParaRPr lang="en-US" sz="4000" b="0" dirty="0"/>
          </a:p>
          <a:p>
            <a:r>
              <a:rPr lang="en-US" sz="4000" b="0" dirty="0"/>
              <a:t>Most likely </a:t>
            </a:r>
            <a:r>
              <a:rPr lang="en-US" sz="4000" dirty="0">
                <a:solidFill>
                  <a:srgbClr val="D55E00"/>
                </a:solidFill>
              </a:rPr>
              <a:t>query</a:t>
            </a:r>
            <a:r>
              <a:rPr lang="en-US" sz="4000" b="0" dirty="0"/>
              <a:t>, given the </a:t>
            </a:r>
            <a:r>
              <a:rPr lang="en-US" sz="4000" dirty="0">
                <a:solidFill>
                  <a:srgbClr val="009E73"/>
                </a:solidFill>
              </a:rPr>
              <a:t>examples</a:t>
            </a:r>
            <a:endParaRPr lang="en-US" sz="4000" b="0" dirty="0"/>
          </a:p>
        </p:txBody>
      </p:sp>
      <p:sp>
        <p:nvSpPr>
          <p:cNvPr id="3" name="Slide Number Placeholder 2">
            <a:extLst>
              <a:ext uri="{FF2B5EF4-FFF2-40B4-BE49-F238E27FC236}">
                <a16:creationId xmlns:a16="http://schemas.microsoft.com/office/drawing/2014/main" id="{4B02F2B5-1C16-B849-9A9E-B7545652D4D8}"/>
              </a:ext>
            </a:extLst>
          </p:cNvPr>
          <p:cNvSpPr>
            <a:spLocks noGrp="1"/>
          </p:cNvSpPr>
          <p:nvPr>
            <p:ph type="sldNum" sz="quarter" idx="4"/>
          </p:nvPr>
        </p:nvSpPr>
        <p:spPr/>
        <p:txBody>
          <a:bodyPr/>
          <a:lstStyle/>
          <a:p>
            <a:fld id="{4740AEA5-A348-2949-9B8B-EA763C54C64D}" type="slidenum">
              <a:rPr lang="en-US" smtClean="0"/>
              <a:t>21</a:t>
            </a:fld>
            <a:endParaRPr lang="en-US" dirty="0"/>
          </a:p>
        </p:txBody>
      </p:sp>
    </p:spTree>
    <p:extLst>
      <p:ext uri="{BB962C8B-B14F-4D97-AF65-F5344CB8AC3E}">
        <p14:creationId xmlns:p14="http://schemas.microsoft.com/office/powerpoint/2010/main" val="125301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75DDF79-977B-094F-A981-C1822DBE3B78}"/>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Problem definition</a:t>
            </a:r>
          </a:p>
        </p:txBody>
      </p:sp>
      <p:sp>
        <p:nvSpPr>
          <p:cNvPr id="12" name="Content Placeholder 2">
            <a:extLst>
              <a:ext uri="{FF2B5EF4-FFF2-40B4-BE49-F238E27FC236}">
                <a16:creationId xmlns:a16="http://schemas.microsoft.com/office/drawing/2014/main" id="{79E07EB9-24D0-4144-AC52-ABA20C929F0F}"/>
              </a:ext>
            </a:extLst>
          </p:cNvPr>
          <p:cNvSpPr txBox="1">
            <a:spLocks/>
          </p:cNvSpPr>
          <p:nvPr/>
        </p:nvSpPr>
        <p:spPr>
          <a:xfrm>
            <a:off x="838200" y="1825625"/>
            <a:ext cx="107823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0" dirty="0"/>
              <a:t>Query intent discovery: given a </a:t>
            </a:r>
            <a:r>
              <a:rPr lang="en-US" sz="3400" b="0" i="1" dirty="0">
                <a:solidFill>
                  <a:srgbClr val="D55E00"/>
                </a:solidFill>
              </a:rPr>
              <a:t>Database</a:t>
            </a:r>
            <a:r>
              <a:rPr lang="en-US" sz="3400" b="0" dirty="0"/>
              <a:t> and </a:t>
            </a:r>
            <a:r>
              <a:rPr lang="en-US" sz="3400" b="0" i="1" dirty="0">
                <a:solidFill>
                  <a:srgbClr val="D55E00"/>
                </a:solidFill>
              </a:rPr>
              <a:t>Example</a:t>
            </a:r>
            <a:r>
              <a:rPr lang="en-US" sz="3400" b="0" dirty="0"/>
              <a:t>, find a </a:t>
            </a:r>
            <a:r>
              <a:rPr lang="en-US" sz="3400" b="0" i="1" dirty="0">
                <a:solidFill>
                  <a:srgbClr val="D55E00"/>
                </a:solidFill>
              </a:rPr>
              <a:t>Query</a:t>
            </a:r>
            <a:r>
              <a:rPr lang="en-US" sz="3400" b="0" dirty="0"/>
              <a:t> such that:</a:t>
            </a:r>
          </a:p>
          <a:p>
            <a:endParaRPr lang="en-US" sz="3400" b="0" dirty="0"/>
          </a:p>
        </p:txBody>
      </p:sp>
      <p:pic>
        <p:nvPicPr>
          <p:cNvPr id="13" name="Picture 12">
            <a:extLst>
              <a:ext uri="{FF2B5EF4-FFF2-40B4-BE49-F238E27FC236}">
                <a16:creationId xmlns:a16="http://schemas.microsoft.com/office/drawing/2014/main" id="{7625ED67-3BB9-D841-A5D6-EC2D6CCC9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3351008"/>
            <a:ext cx="8568212" cy="1021027"/>
          </a:xfrm>
          <a:prstGeom prst="rect">
            <a:avLst/>
          </a:prstGeom>
        </p:spPr>
      </p:pic>
      <p:pic>
        <p:nvPicPr>
          <p:cNvPr id="14" name="Picture 13">
            <a:extLst>
              <a:ext uri="{FF2B5EF4-FFF2-40B4-BE49-F238E27FC236}">
                <a16:creationId xmlns:a16="http://schemas.microsoft.com/office/drawing/2014/main" id="{FFED20C0-DD8B-F348-B141-AC598A6B1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4532330"/>
            <a:ext cx="10058400" cy="1013637"/>
          </a:xfrm>
          <a:prstGeom prst="rect">
            <a:avLst/>
          </a:prstGeom>
        </p:spPr>
      </p:pic>
      <p:sp>
        <p:nvSpPr>
          <p:cNvPr id="3" name="Slide Number Placeholder 2">
            <a:extLst>
              <a:ext uri="{FF2B5EF4-FFF2-40B4-BE49-F238E27FC236}">
                <a16:creationId xmlns:a16="http://schemas.microsoft.com/office/drawing/2014/main" id="{717B5EFC-75AA-5246-9DC3-46DBCD04264F}"/>
              </a:ext>
            </a:extLst>
          </p:cNvPr>
          <p:cNvSpPr>
            <a:spLocks noGrp="1"/>
          </p:cNvSpPr>
          <p:nvPr>
            <p:ph type="sldNum" sz="quarter" idx="4"/>
          </p:nvPr>
        </p:nvSpPr>
        <p:spPr/>
        <p:txBody>
          <a:bodyPr/>
          <a:lstStyle/>
          <a:p>
            <a:fld id="{4740AEA5-A348-2949-9B8B-EA763C54C64D}" type="slidenum">
              <a:rPr lang="en-US" smtClean="0"/>
              <a:t>22</a:t>
            </a:fld>
            <a:endParaRPr lang="en-US" dirty="0"/>
          </a:p>
        </p:txBody>
      </p:sp>
    </p:spTree>
    <p:custDataLst>
      <p:tags r:id="rId1"/>
    </p:custDataLst>
    <p:extLst>
      <p:ext uri="{BB962C8B-B14F-4D97-AF65-F5344CB8AC3E}">
        <p14:creationId xmlns:p14="http://schemas.microsoft.com/office/powerpoint/2010/main" val="8397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F2591045-B02B-7748-8BA8-929CB0D4CAB4}"/>
              </a:ext>
            </a:extLst>
          </p:cNvPr>
          <p:cNvPicPr>
            <a:picLocks noChangeAspect="1"/>
          </p:cNvPicPr>
          <p:nvPr/>
        </p:nvPicPr>
        <p:blipFill>
          <a:blip r:embed="rId4"/>
          <a:stretch>
            <a:fillRect/>
          </a:stretch>
        </p:blipFill>
        <p:spPr>
          <a:xfrm>
            <a:off x="598092" y="3361398"/>
            <a:ext cx="4816032" cy="822993"/>
          </a:xfrm>
          <a:prstGeom prst="rect">
            <a:avLst/>
          </a:prstGeom>
        </p:spPr>
      </p:pic>
      <p:pic>
        <p:nvPicPr>
          <p:cNvPr id="20" name="Picture 19">
            <a:extLst>
              <a:ext uri="{FF2B5EF4-FFF2-40B4-BE49-F238E27FC236}">
                <a16:creationId xmlns:a16="http://schemas.microsoft.com/office/drawing/2014/main" id="{4319F021-2642-3B41-85CE-CC6DD8869C0A}"/>
              </a:ext>
            </a:extLst>
          </p:cNvPr>
          <p:cNvPicPr>
            <a:picLocks noChangeAspect="1"/>
          </p:cNvPicPr>
          <p:nvPr/>
        </p:nvPicPr>
        <p:blipFill rotWithShape="1">
          <a:blip r:embed="rId5">
            <a:extLst>
              <a:ext uri="{28A0092B-C50C-407E-A947-70E740481C1C}">
                <a14:useLocalDpi xmlns:a14="http://schemas.microsoft.com/office/drawing/2010/main" val="0"/>
              </a:ext>
            </a:extLst>
          </a:blip>
          <a:srcRect l="43086" t="1" b="-17018"/>
          <a:stretch/>
        </p:blipFill>
        <p:spPr>
          <a:xfrm>
            <a:off x="5414124" y="3231418"/>
            <a:ext cx="5975194" cy="1396966"/>
          </a:xfrm>
          <a:prstGeom prst="rect">
            <a:avLst/>
          </a:prstGeom>
        </p:spPr>
      </p:pic>
      <p:sp>
        <p:nvSpPr>
          <p:cNvPr id="9" name="Title 1">
            <a:extLst>
              <a:ext uri="{FF2B5EF4-FFF2-40B4-BE49-F238E27FC236}">
                <a16:creationId xmlns:a16="http://schemas.microsoft.com/office/drawing/2014/main" id="{42AAEC51-2944-1C46-A143-8FB3F61CCDD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Probabilistic abduction model</a:t>
            </a:r>
          </a:p>
        </p:txBody>
      </p:sp>
      <p:sp>
        <p:nvSpPr>
          <p:cNvPr id="10" name="Content Placeholder 2">
            <a:extLst>
              <a:ext uri="{FF2B5EF4-FFF2-40B4-BE49-F238E27FC236}">
                <a16:creationId xmlns:a16="http://schemas.microsoft.com/office/drawing/2014/main" id="{DFA1D7FA-80F3-8843-8A29-3B5B4B0A7A83}"/>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0" i="1">
              <a:latin typeface="Cambria Math" charset="0"/>
            </a:endParaRPr>
          </a:p>
          <a:p>
            <a:endParaRPr lang="en-US" sz="2400" b="0" i="1" dirty="0">
              <a:latin typeface="Cambria Math" charset="0"/>
            </a:endParaRPr>
          </a:p>
        </p:txBody>
      </p:sp>
      <p:sp>
        <p:nvSpPr>
          <p:cNvPr id="11" name="Rectangular Callout 10">
            <a:extLst>
              <a:ext uri="{FF2B5EF4-FFF2-40B4-BE49-F238E27FC236}">
                <a16:creationId xmlns:a16="http://schemas.microsoft.com/office/drawing/2014/main" id="{DDF51D9F-10E4-A54B-8EBB-32F27083BA1E}"/>
              </a:ext>
            </a:extLst>
          </p:cNvPr>
          <p:cNvSpPr/>
          <p:nvPr/>
        </p:nvSpPr>
        <p:spPr>
          <a:xfrm>
            <a:off x="5858934" y="5063067"/>
            <a:ext cx="4975644" cy="803436"/>
          </a:xfrm>
          <a:prstGeom prst="wedgeRectCallout">
            <a:avLst>
              <a:gd name="adj1" fmla="val 19150"/>
              <a:gd name="adj2" fmla="val -14662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semantic context prior</a:t>
            </a:r>
          </a:p>
        </p:txBody>
      </p:sp>
      <p:sp>
        <p:nvSpPr>
          <p:cNvPr id="12" name="Rectangular Callout 11">
            <a:extLst>
              <a:ext uri="{FF2B5EF4-FFF2-40B4-BE49-F238E27FC236}">
                <a16:creationId xmlns:a16="http://schemas.microsoft.com/office/drawing/2014/main" id="{F7BF1AF7-69C7-DE4C-BE58-C941782D0BE1}"/>
              </a:ext>
            </a:extLst>
          </p:cNvPr>
          <p:cNvSpPr/>
          <p:nvPr/>
        </p:nvSpPr>
        <p:spPr>
          <a:xfrm>
            <a:off x="1153423" y="5063068"/>
            <a:ext cx="3758819" cy="803436"/>
          </a:xfrm>
          <a:prstGeom prst="wedgeRectCallout">
            <a:avLst>
              <a:gd name="adj1" fmla="val -629"/>
              <a:gd name="adj2" fmla="val -15029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posterior</a:t>
            </a:r>
          </a:p>
        </p:txBody>
      </p:sp>
      <p:sp>
        <p:nvSpPr>
          <p:cNvPr id="13" name="Rectangular Callout 12">
            <a:extLst>
              <a:ext uri="{FF2B5EF4-FFF2-40B4-BE49-F238E27FC236}">
                <a16:creationId xmlns:a16="http://schemas.microsoft.com/office/drawing/2014/main" id="{1D3E5E5E-7DD4-C948-9A7A-DA76F4383D7A}"/>
              </a:ext>
            </a:extLst>
          </p:cNvPr>
          <p:cNvSpPr/>
          <p:nvPr/>
        </p:nvSpPr>
        <p:spPr>
          <a:xfrm>
            <a:off x="1153424" y="1772714"/>
            <a:ext cx="5454410" cy="1024023"/>
          </a:xfrm>
          <a:prstGeom prst="wedgeRectCallout">
            <a:avLst>
              <a:gd name="adj1" fmla="val 64915"/>
              <a:gd name="adj2" fmla="val 91781"/>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semantic context posterior</a:t>
            </a:r>
          </a:p>
        </p:txBody>
      </p:sp>
      <p:sp>
        <p:nvSpPr>
          <p:cNvPr id="14" name="Rectangular Callout 13">
            <a:extLst>
              <a:ext uri="{FF2B5EF4-FFF2-40B4-BE49-F238E27FC236}">
                <a16:creationId xmlns:a16="http://schemas.microsoft.com/office/drawing/2014/main" id="{AD9B99B3-2858-1645-B201-417D1D79A9BD}"/>
              </a:ext>
            </a:extLst>
          </p:cNvPr>
          <p:cNvSpPr/>
          <p:nvPr/>
        </p:nvSpPr>
        <p:spPr>
          <a:xfrm>
            <a:off x="7501467" y="1772714"/>
            <a:ext cx="3623733" cy="1024024"/>
          </a:xfrm>
          <a:prstGeom prst="wedgeRectCallout">
            <a:avLst>
              <a:gd name="adj1" fmla="val 27770"/>
              <a:gd name="adj2" fmla="val 9856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prior</a:t>
            </a:r>
          </a:p>
        </p:txBody>
      </p:sp>
      <p:sp>
        <p:nvSpPr>
          <p:cNvPr id="15" name="U-Turn Arrow 14">
            <a:extLst>
              <a:ext uri="{FF2B5EF4-FFF2-40B4-BE49-F238E27FC236}">
                <a16:creationId xmlns:a16="http://schemas.microsoft.com/office/drawing/2014/main" id="{8A9AF6B6-2024-554C-957F-BFA1435F5D02}"/>
              </a:ext>
            </a:extLst>
          </p:cNvPr>
          <p:cNvSpPr/>
          <p:nvPr/>
        </p:nvSpPr>
        <p:spPr>
          <a:xfrm flipV="1">
            <a:off x="4038601" y="4068449"/>
            <a:ext cx="4816032" cy="555440"/>
          </a:xfrm>
          <a:prstGeom prst="utur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 name="Slide Number Placeholder 2">
            <a:extLst>
              <a:ext uri="{FF2B5EF4-FFF2-40B4-BE49-F238E27FC236}">
                <a16:creationId xmlns:a16="http://schemas.microsoft.com/office/drawing/2014/main" id="{966F470E-4D2A-2749-81F5-CD9BCFC695B9}"/>
              </a:ext>
            </a:extLst>
          </p:cNvPr>
          <p:cNvSpPr>
            <a:spLocks noGrp="1"/>
          </p:cNvSpPr>
          <p:nvPr>
            <p:ph type="sldNum" sz="quarter" idx="4"/>
          </p:nvPr>
        </p:nvSpPr>
        <p:spPr/>
        <p:txBody>
          <a:bodyPr/>
          <a:lstStyle/>
          <a:p>
            <a:fld id="{4740AEA5-A348-2949-9B8B-EA763C54C64D}" type="slidenum">
              <a:rPr lang="en-US" smtClean="0"/>
              <a:t>23</a:t>
            </a:fld>
            <a:endParaRPr lang="en-US" dirty="0"/>
          </a:p>
        </p:txBody>
      </p:sp>
    </p:spTree>
    <p:custDataLst>
      <p:tags r:id="rId1"/>
    </p:custDataLst>
    <p:extLst>
      <p:ext uri="{BB962C8B-B14F-4D97-AF65-F5344CB8AC3E}">
        <p14:creationId xmlns:p14="http://schemas.microsoft.com/office/powerpoint/2010/main" val="3832375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CE24391-8024-4B4A-B94F-0BB27F18DA00}"/>
              </a:ext>
            </a:extLst>
          </p:cNvPr>
          <p:cNvPicPr>
            <a:picLocks noChangeAspect="1"/>
          </p:cNvPicPr>
          <p:nvPr/>
        </p:nvPicPr>
        <p:blipFill rotWithShape="1">
          <a:blip r:embed="rId4">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sp>
        <p:nvSpPr>
          <p:cNvPr id="40" name="Rectangle 39">
            <a:extLst>
              <a:ext uri="{FF2B5EF4-FFF2-40B4-BE49-F238E27FC236}">
                <a16:creationId xmlns:a16="http://schemas.microsoft.com/office/drawing/2014/main" id="{4E7D9E84-DD0A-684D-85B7-41B474297A2C}"/>
              </a:ext>
            </a:extLst>
          </p:cNvPr>
          <p:cNvSpPr/>
          <p:nvPr/>
        </p:nvSpPr>
        <p:spPr>
          <a:xfrm>
            <a:off x="4151729" y="4372032"/>
            <a:ext cx="3953765" cy="681499"/>
          </a:xfrm>
          <a:prstGeom prst="rect">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000" dirty="0">
                <a:solidFill>
                  <a:schemeClr val="tx1"/>
                </a:solidFill>
              </a:rPr>
              <a:t>age</a:t>
            </a:r>
          </a:p>
        </p:txBody>
      </p:sp>
      <p:grpSp>
        <p:nvGrpSpPr>
          <p:cNvPr id="4" name="Group 3">
            <a:extLst>
              <a:ext uri="{FF2B5EF4-FFF2-40B4-BE49-F238E27FC236}">
                <a16:creationId xmlns:a16="http://schemas.microsoft.com/office/drawing/2014/main" id="{877022F0-B5A3-DC4B-B2EC-4CEA94E65B47}"/>
              </a:ext>
            </a:extLst>
          </p:cNvPr>
          <p:cNvGrpSpPr/>
          <p:nvPr/>
        </p:nvGrpSpPr>
        <p:grpSpPr>
          <a:xfrm>
            <a:off x="3798865" y="2930440"/>
            <a:ext cx="4664231" cy="1585050"/>
            <a:chOff x="3798865" y="2219240"/>
            <a:chExt cx="4664231" cy="1585050"/>
          </a:xfrm>
        </p:grpSpPr>
        <p:sp>
          <p:nvSpPr>
            <p:cNvPr id="34" name="Oval Callout 33">
              <a:extLst>
                <a:ext uri="{FF2B5EF4-FFF2-40B4-BE49-F238E27FC236}">
                  <a16:creationId xmlns:a16="http://schemas.microsoft.com/office/drawing/2014/main" id="{AA659FD8-648C-3749-8C88-B2CE1E871593}"/>
                </a:ext>
              </a:extLst>
            </p:cNvPr>
            <p:cNvSpPr/>
            <p:nvPr/>
          </p:nvSpPr>
          <p:spPr>
            <a:xfrm>
              <a:off x="3798865" y="2219240"/>
              <a:ext cx="4529129" cy="900233"/>
            </a:xfrm>
            <a:prstGeom prst="wedgeEllipseCallout">
              <a:avLst>
                <a:gd name="adj1" fmla="val -895"/>
                <a:gd name="adj2" fmla="val 10312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SELECT * FROM p</a:t>
              </a:r>
            </a:p>
            <a:p>
              <a:r>
                <a:rPr lang="en-US" sz="2000" dirty="0">
                  <a:solidFill>
                    <a:schemeClr val="tx1"/>
                  </a:solidFill>
                </a:rPr>
                <a:t>WHERE  25 &lt;= age &lt;= 30</a:t>
              </a:r>
            </a:p>
          </p:txBody>
        </p:sp>
        <p:sp>
          <p:nvSpPr>
            <p:cNvPr id="42" name="Rectangle 41">
              <a:extLst>
                <a:ext uri="{FF2B5EF4-FFF2-40B4-BE49-F238E27FC236}">
                  <a16:creationId xmlns:a16="http://schemas.microsoft.com/office/drawing/2014/main" id="{09BC7090-8062-E949-805F-3CA1C7D31D6F}"/>
                </a:ext>
              </a:extLst>
            </p:cNvPr>
            <p:cNvSpPr/>
            <p:nvPr/>
          </p:nvSpPr>
          <p:spPr>
            <a:xfrm>
              <a:off x="5605402" y="3660832"/>
              <a:ext cx="937104" cy="1434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8" name="TextBox 37">
              <a:extLst>
                <a:ext uri="{FF2B5EF4-FFF2-40B4-BE49-F238E27FC236}">
                  <a16:creationId xmlns:a16="http://schemas.microsoft.com/office/drawing/2014/main" id="{D7A34824-9061-3F4C-B787-A66D5AA4E6ED}"/>
                </a:ext>
              </a:extLst>
            </p:cNvPr>
            <p:cNvSpPr txBox="1"/>
            <p:nvPr/>
          </p:nvSpPr>
          <p:spPr>
            <a:xfrm>
              <a:off x="3977832" y="3300021"/>
              <a:ext cx="4485264" cy="307777"/>
            </a:xfrm>
            <a:prstGeom prst="rect">
              <a:avLst/>
            </a:prstGeom>
            <a:noFill/>
          </p:spPr>
          <p:txBody>
            <a:bodyPr wrap="square" rtlCol="0">
              <a:spAutoFit/>
            </a:bodyPr>
            <a:lstStyle/>
            <a:p>
              <a:r>
                <a:rPr lang="en-US" sz="1400" dirty="0"/>
                <a:t>                               25            30</a:t>
              </a:r>
            </a:p>
          </p:txBody>
        </p:sp>
      </p:grpSp>
      <p:sp>
        <p:nvSpPr>
          <p:cNvPr id="39" name="TextBox 38">
            <a:extLst>
              <a:ext uri="{FF2B5EF4-FFF2-40B4-BE49-F238E27FC236}">
                <a16:creationId xmlns:a16="http://schemas.microsoft.com/office/drawing/2014/main" id="{9A018F69-9507-F649-8610-FF6E5290AD07}"/>
              </a:ext>
            </a:extLst>
          </p:cNvPr>
          <p:cNvSpPr txBox="1"/>
          <p:nvPr/>
        </p:nvSpPr>
        <p:spPr>
          <a:xfrm>
            <a:off x="3987504" y="4995891"/>
            <a:ext cx="4485264" cy="307777"/>
          </a:xfrm>
          <a:prstGeom prst="rect">
            <a:avLst/>
          </a:prstGeom>
          <a:noFill/>
        </p:spPr>
        <p:txBody>
          <a:bodyPr wrap="square" rtlCol="0">
            <a:spAutoFit/>
          </a:bodyPr>
          <a:lstStyle/>
          <a:p>
            <a:r>
              <a:rPr lang="en-US" sz="1400" dirty="0"/>
              <a:t>0                                                                    	     100</a:t>
            </a:r>
          </a:p>
        </p:txBody>
      </p:sp>
      <p:pic>
        <p:nvPicPr>
          <p:cNvPr id="43" name="Picture 42">
            <a:extLst>
              <a:ext uri="{FF2B5EF4-FFF2-40B4-BE49-F238E27FC236}">
                <a16:creationId xmlns:a16="http://schemas.microsoft.com/office/drawing/2014/main" id="{8BAAD4DC-4BC7-7F44-ACC4-0DDF00275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974" y="3032396"/>
            <a:ext cx="632060" cy="798420"/>
          </a:xfrm>
          <a:prstGeom prst="rect">
            <a:avLst/>
          </a:prstGeom>
        </p:spPr>
      </p:pic>
      <p:sp>
        <p:nvSpPr>
          <p:cNvPr id="44" name="Content Placeholder 2">
            <a:extLst>
              <a:ext uri="{FF2B5EF4-FFF2-40B4-BE49-F238E27FC236}">
                <a16:creationId xmlns:a16="http://schemas.microsoft.com/office/drawing/2014/main" id="{3056C807-8905-FC44-BE9A-332F4E2119A5}"/>
              </a:ext>
            </a:extLst>
          </p:cNvPr>
          <p:cNvSpPr txBox="1">
            <a:spLocks/>
          </p:cNvSpPr>
          <p:nvPr/>
        </p:nvSpPr>
        <p:spPr>
          <a:xfrm>
            <a:off x="3704922" y="2851116"/>
            <a:ext cx="7648877" cy="2953703"/>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0" i="1">
              <a:latin typeface="Cambria Math" charset="0"/>
            </a:endParaRPr>
          </a:p>
          <a:p>
            <a:endParaRPr lang="en-US" sz="2800" b="0" i="1" dirty="0">
              <a:latin typeface="Cambria Math" charset="0"/>
            </a:endParaRPr>
          </a:p>
        </p:txBody>
      </p:sp>
      <p:sp>
        <p:nvSpPr>
          <p:cNvPr id="46" name="Rectangle 45">
            <a:extLst>
              <a:ext uri="{FF2B5EF4-FFF2-40B4-BE49-F238E27FC236}">
                <a16:creationId xmlns:a16="http://schemas.microsoft.com/office/drawing/2014/main" id="{6D71CDAA-B47C-CC4E-96E3-5A1C0A8E0E6E}"/>
              </a:ext>
            </a:extLst>
          </p:cNvPr>
          <p:cNvSpPr/>
          <p:nvPr/>
        </p:nvSpPr>
        <p:spPr>
          <a:xfrm>
            <a:off x="3362682" y="241293"/>
            <a:ext cx="1295935" cy="38870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sp>
        <p:nvSpPr>
          <p:cNvPr id="3" name="Slide Number Placeholder 2">
            <a:extLst>
              <a:ext uri="{FF2B5EF4-FFF2-40B4-BE49-F238E27FC236}">
                <a16:creationId xmlns:a16="http://schemas.microsoft.com/office/drawing/2014/main" id="{EC242C7A-584D-F640-B55D-7B5EA7CE1968}"/>
              </a:ext>
            </a:extLst>
          </p:cNvPr>
          <p:cNvSpPr>
            <a:spLocks noGrp="1"/>
          </p:cNvSpPr>
          <p:nvPr>
            <p:ph type="sldNum" sz="quarter" idx="4"/>
          </p:nvPr>
        </p:nvSpPr>
        <p:spPr/>
        <p:txBody>
          <a:bodyPr/>
          <a:lstStyle/>
          <a:p>
            <a:fld id="{4740AEA5-A348-2949-9B8B-EA763C54C64D}" type="slidenum">
              <a:rPr lang="en-US" smtClean="0"/>
              <a:t>24</a:t>
            </a:fld>
            <a:endParaRPr lang="en-US" dirty="0"/>
          </a:p>
        </p:txBody>
      </p:sp>
      <p:sp>
        <p:nvSpPr>
          <p:cNvPr id="45" name="Title 1">
            <a:extLst>
              <a:ext uri="{FF2B5EF4-FFF2-40B4-BE49-F238E27FC236}">
                <a16:creationId xmlns:a16="http://schemas.microsoft.com/office/drawing/2014/main" id="{728449CA-6102-E047-B581-2159882B5ECD}"/>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Query prior</a:t>
            </a:r>
          </a:p>
        </p:txBody>
      </p:sp>
      <p:sp>
        <p:nvSpPr>
          <p:cNvPr id="51" name="Rectangular Callout 50">
            <a:extLst>
              <a:ext uri="{FF2B5EF4-FFF2-40B4-BE49-F238E27FC236}">
                <a16:creationId xmlns:a16="http://schemas.microsoft.com/office/drawing/2014/main" id="{4CB62A09-8975-DF4B-96C8-F62842AE333D}"/>
              </a:ext>
            </a:extLst>
          </p:cNvPr>
          <p:cNvSpPr/>
          <p:nvPr/>
        </p:nvSpPr>
        <p:spPr>
          <a:xfrm>
            <a:off x="838200" y="1437368"/>
            <a:ext cx="10673212" cy="1024023"/>
          </a:xfrm>
          <a:prstGeom prst="wedgeRectCallout">
            <a:avLst>
              <a:gd name="adj1" fmla="val -6996"/>
              <a:gd name="adj2" fmla="val 30685"/>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solidFill>
                  <a:schemeClr val="tx1"/>
                </a:solidFill>
              </a:rPr>
              <a:t>Filter with </a:t>
            </a:r>
            <a:r>
              <a:rPr lang="en-US" sz="4000" b="1" dirty="0">
                <a:solidFill>
                  <a:schemeClr val="tx1"/>
                </a:solidFill>
              </a:rPr>
              <a:t>stricter</a:t>
            </a:r>
            <a:r>
              <a:rPr lang="en-US" sz="4000" dirty="0">
                <a:solidFill>
                  <a:schemeClr val="tx1"/>
                </a:solidFill>
              </a:rPr>
              <a:t> constraint is more likely</a:t>
            </a:r>
          </a:p>
        </p:txBody>
      </p:sp>
      <p:grpSp>
        <p:nvGrpSpPr>
          <p:cNvPr id="6" name="Group 5">
            <a:extLst>
              <a:ext uri="{FF2B5EF4-FFF2-40B4-BE49-F238E27FC236}">
                <a16:creationId xmlns:a16="http://schemas.microsoft.com/office/drawing/2014/main" id="{AC57C813-1564-D24E-A908-848C614E3264}"/>
              </a:ext>
            </a:extLst>
          </p:cNvPr>
          <p:cNvGrpSpPr/>
          <p:nvPr/>
        </p:nvGrpSpPr>
        <p:grpSpPr>
          <a:xfrm>
            <a:off x="3961578" y="4883852"/>
            <a:ext cx="4245856" cy="1520291"/>
            <a:chOff x="3961578" y="4883852"/>
            <a:chExt cx="4245856" cy="1520291"/>
          </a:xfrm>
        </p:grpSpPr>
        <p:sp>
          <p:nvSpPr>
            <p:cNvPr id="33" name="Oval Callout 32">
              <a:extLst>
                <a:ext uri="{FF2B5EF4-FFF2-40B4-BE49-F238E27FC236}">
                  <a16:creationId xmlns:a16="http://schemas.microsoft.com/office/drawing/2014/main" id="{5F55D828-DD46-AF41-99EF-47BEE72D296E}"/>
                </a:ext>
              </a:extLst>
            </p:cNvPr>
            <p:cNvSpPr/>
            <p:nvPr/>
          </p:nvSpPr>
          <p:spPr>
            <a:xfrm>
              <a:off x="3961578" y="5578401"/>
              <a:ext cx="4245856" cy="825742"/>
            </a:xfrm>
            <a:prstGeom prst="wedgeEllipseCallout">
              <a:avLst>
                <a:gd name="adj1" fmla="val 2650"/>
                <a:gd name="adj2" fmla="val -110387"/>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SELECT * FROM p</a:t>
              </a:r>
            </a:p>
            <a:p>
              <a:r>
                <a:rPr lang="en-US" sz="2000" dirty="0">
                  <a:solidFill>
                    <a:schemeClr val="tx1"/>
                  </a:solidFill>
                </a:rPr>
                <a:t>WHERE 5 &lt;= age &lt;= 90</a:t>
              </a:r>
            </a:p>
          </p:txBody>
        </p:sp>
        <p:sp>
          <p:nvSpPr>
            <p:cNvPr id="41" name="Rectangle 40">
              <a:extLst>
                <a:ext uri="{FF2B5EF4-FFF2-40B4-BE49-F238E27FC236}">
                  <a16:creationId xmlns:a16="http://schemas.microsoft.com/office/drawing/2014/main" id="{D775ECA7-0497-304E-A75B-4512ED00426F}"/>
                </a:ext>
              </a:extLst>
            </p:cNvPr>
            <p:cNvSpPr/>
            <p:nvPr/>
          </p:nvSpPr>
          <p:spPr>
            <a:xfrm>
              <a:off x="4449323" y="4883852"/>
              <a:ext cx="3259136" cy="1696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53" name="TextBox 52">
              <a:extLst>
                <a:ext uri="{FF2B5EF4-FFF2-40B4-BE49-F238E27FC236}">
                  <a16:creationId xmlns:a16="http://schemas.microsoft.com/office/drawing/2014/main" id="{DFD5C0F6-BFFB-C141-BDC7-8597CA79F0DB}"/>
                </a:ext>
              </a:extLst>
            </p:cNvPr>
            <p:cNvSpPr txBox="1"/>
            <p:nvPr/>
          </p:nvSpPr>
          <p:spPr>
            <a:xfrm>
              <a:off x="4349268" y="5024711"/>
              <a:ext cx="3709344" cy="307777"/>
            </a:xfrm>
            <a:prstGeom prst="rect">
              <a:avLst/>
            </a:prstGeom>
            <a:noFill/>
          </p:spPr>
          <p:txBody>
            <a:bodyPr wrap="square" rtlCol="0">
              <a:spAutoFit/>
            </a:bodyPr>
            <a:lstStyle/>
            <a:p>
              <a:r>
                <a:rPr lang="en-US" sz="1400" dirty="0"/>
                <a:t>5                                                              90</a:t>
              </a:r>
            </a:p>
          </p:txBody>
        </p:sp>
      </p:grpSp>
    </p:spTree>
    <p:custDataLst>
      <p:tags r:id="rId1"/>
    </p:custDataLst>
    <p:extLst>
      <p:ext uri="{BB962C8B-B14F-4D97-AF65-F5344CB8AC3E}">
        <p14:creationId xmlns:p14="http://schemas.microsoft.com/office/powerpoint/2010/main" val="2619014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86D11-597C-5D4E-BCF4-48D794C8408F}"/>
              </a:ext>
            </a:extLst>
          </p:cNvPr>
          <p:cNvPicPr>
            <a:picLocks noChangeAspect="1"/>
          </p:cNvPicPr>
          <p:nvPr/>
        </p:nvPicPr>
        <p:blipFill rotWithShape="1">
          <a:blip r:embed="rId3">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graphicFrame>
        <p:nvGraphicFramePr>
          <p:cNvPr id="8" name="Table 7">
            <a:extLst>
              <a:ext uri="{FF2B5EF4-FFF2-40B4-BE49-F238E27FC236}">
                <a16:creationId xmlns:a16="http://schemas.microsoft.com/office/drawing/2014/main" id="{A38B3378-4642-784F-A5D5-97B2ECC943E1}"/>
              </a:ext>
            </a:extLst>
          </p:cNvPr>
          <p:cNvGraphicFramePr>
            <a:graphicFrameLocks noGrp="1"/>
          </p:cNvGraphicFramePr>
          <p:nvPr/>
        </p:nvGraphicFramePr>
        <p:xfrm>
          <a:off x="5876731" y="1988001"/>
          <a:ext cx="2535749" cy="402336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3"/>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4"/>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5"/>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6"/>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7"/>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endParaRPr lang="en-US" dirty="0">
                        <a:solidFill>
                          <a:srgbClr val="FF0000"/>
                        </a:solidFill>
                      </a:endParaRPr>
                    </a:p>
                  </a:txBody>
                  <a:tcPr/>
                </a:tc>
                <a:extLst>
                  <a:ext uri="{0D108BD9-81ED-4DB2-BD59-A6C34878D82A}">
                    <a16:rowId xmlns:a16="http://schemas.microsoft.com/office/drawing/2014/main" val="10008"/>
                  </a:ext>
                </a:extLst>
              </a:tr>
              <a:tr h="138285">
                <a:tc>
                  <a:txBody>
                    <a:bodyPr/>
                    <a:lstStyle/>
                    <a:p>
                      <a:pPr algn="ctr"/>
                      <a:r>
                        <a:rPr lang="mr-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D55E00"/>
                          </a:solidFill>
                        </a:rPr>
                        <a:t>USA</a:t>
                      </a:r>
                    </a:p>
                  </a:txBody>
                  <a:tcPr/>
                </a:tc>
                <a:extLst>
                  <a:ext uri="{0D108BD9-81ED-4DB2-BD59-A6C34878D82A}">
                    <a16:rowId xmlns:a16="http://schemas.microsoft.com/office/drawing/2014/main" val="10009"/>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10"/>
                  </a:ext>
                </a:extLst>
              </a:tr>
            </a:tbl>
          </a:graphicData>
        </a:graphic>
      </p:graphicFrame>
      <p:sp>
        <p:nvSpPr>
          <p:cNvPr id="9" name="Rectangular Callout 8">
            <a:extLst>
              <a:ext uri="{FF2B5EF4-FFF2-40B4-BE49-F238E27FC236}">
                <a16:creationId xmlns:a16="http://schemas.microsoft.com/office/drawing/2014/main" id="{B4B08DDA-9FEF-AE49-B051-DD0F32AFBC36}"/>
              </a:ext>
            </a:extLst>
          </p:cNvPr>
          <p:cNvSpPr/>
          <p:nvPr/>
        </p:nvSpPr>
        <p:spPr>
          <a:xfrm>
            <a:off x="838200" y="2975658"/>
            <a:ext cx="2877094" cy="1024023"/>
          </a:xfrm>
          <a:prstGeom prst="wedgeRectCallout">
            <a:avLst>
              <a:gd name="adj1" fmla="val 122648"/>
              <a:gd name="adj2" fmla="val -53323"/>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solidFill>
                  <a:schemeClr val="tx1"/>
                </a:solidFill>
              </a:rPr>
              <a:t>USA: 80%</a:t>
            </a:r>
          </a:p>
        </p:txBody>
      </p:sp>
      <p:sp>
        <p:nvSpPr>
          <p:cNvPr id="10" name="Rectangular Callout 9">
            <a:extLst>
              <a:ext uri="{FF2B5EF4-FFF2-40B4-BE49-F238E27FC236}">
                <a16:creationId xmlns:a16="http://schemas.microsoft.com/office/drawing/2014/main" id="{987DA984-A957-A240-9C9E-6FBAC8639273}"/>
              </a:ext>
            </a:extLst>
          </p:cNvPr>
          <p:cNvSpPr/>
          <p:nvPr/>
        </p:nvSpPr>
        <p:spPr>
          <a:xfrm>
            <a:off x="9280262" y="3077057"/>
            <a:ext cx="2426159" cy="1024023"/>
          </a:xfrm>
          <a:prstGeom prst="wedgeRectCallout">
            <a:avLst>
              <a:gd name="adj1" fmla="val -83699"/>
              <a:gd name="adj2" fmla="val 82851"/>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solidFill>
                  <a:schemeClr val="tx1"/>
                </a:solidFill>
              </a:rPr>
              <a:t>CAN: 20%</a:t>
            </a:r>
          </a:p>
        </p:txBody>
      </p:sp>
      <p:sp>
        <p:nvSpPr>
          <p:cNvPr id="11" name="Content Placeholder 2">
            <a:extLst>
              <a:ext uri="{FF2B5EF4-FFF2-40B4-BE49-F238E27FC236}">
                <a16:creationId xmlns:a16="http://schemas.microsoft.com/office/drawing/2014/main" id="{02E3AF8B-CE24-2847-9813-30DAD4CCB6A3}"/>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selectivity</a:t>
            </a:r>
            <a:endParaRPr lang="en-US" dirty="0"/>
          </a:p>
        </p:txBody>
      </p:sp>
      <p:sp>
        <p:nvSpPr>
          <p:cNvPr id="13" name="Rectangle 12">
            <a:extLst>
              <a:ext uri="{FF2B5EF4-FFF2-40B4-BE49-F238E27FC236}">
                <a16:creationId xmlns:a16="http://schemas.microsoft.com/office/drawing/2014/main" id="{2C86F1D7-0574-894A-B206-FA661C2B9E90}"/>
              </a:ext>
            </a:extLst>
          </p:cNvPr>
          <p:cNvSpPr/>
          <p:nvPr/>
        </p:nvSpPr>
        <p:spPr>
          <a:xfrm>
            <a:off x="1905924" y="626513"/>
            <a:ext cx="1766519" cy="42570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sp>
        <p:nvSpPr>
          <p:cNvPr id="14" name="TextBox 13">
            <a:extLst>
              <a:ext uri="{FF2B5EF4-FFF2-40B4-BE49-F238E27FC236}">
                <a16:creationId xmlns:a16="http://schemas.microsoft.com/office/drawing/2014/main" id="{E18F51F2-B374-274C-8AF6-221960CE80B8}"/>
              </a:ext>
            </a:extLst>
          </p:cNvPr>
          <p:cNvSpPr txBox="1"/>
          <p:nvPr/>
        </p:nvSpPr>
        <p:spPr>
          <a:xfrm>
            <a:off x="6413981" y="1496654"/>
            <a:ext cx="1461247" cy="646331"/>
          </a:xfrm>
          <a:prstGeom prst="rect">
            <a:avLst/>
          </a:prstGeom>
          <a:noFill/>
        </p:spPr>
        <p:txBody>
          <a:bodyPr wrap="square" rtlCol="0">
            <a:spAutoFit/>
          </a:bodyPr>
          <a:lstStyle/>
          <a:p>
            <a:pPr algn="ctr"/>
            <a:r>
              <a:rPr lang="en-US" dirty="0"/>
              <a:t>database</a:t>
            </a:r>
          </a:p>
          <a:p>
            <a:pPr algn="ctr"/>
            <a:endParaRPr lang="en-US" dirty="0"/>
          </a:p>
        </p:txBody>
      </p:sp>
      <p:sp>
        <p:nvSpPr>
          <p:cNvPr id="3" name="Slide Number Placeholder 2">
            <a:extLst>
              <a:ext uri="{FF2B5EF4-FFF2-40B4-BE49-F238E27FC236}">
                <a16:creationId xmlns:a16="http://schemas.microsoft.com/office/drawing/2014/main" id="{3E81F7F7-2577-224B-89AD-20F163EB685F}"/>
              </a:ext>
            </a:extLst>
          </p:cNvPr>
          <p:cNvSpPr>
            <a:spLocks noGrp="1"/>
          </p:cNvSpPr>
          <p:nvPr>
            <p:ph type="sldNum" sz="quarter" idx="4"/>
          </p:nvPr>
        </p:nvSpPr>
        <p:spPr/>
        <p:txBody>
          <a:bodyPr/>
          <a:lstStyle/>
          <a:p>
            <a:fld id="{4740AEA5-A348-2949-9B8B-EA763C54C64D}" type="slidenum">
              <a:rPr lang="en-US" smtClean="0"/>
              <a:t>25</a:t>
            </a:fld>
            <a:endParaRPr lang="en-US" dirty="0"/>
          </a:p>
        </p:txBody>
      </p:sp>
      <p:sp>
        <p:nvSpPr>
          <p:cNvPr id="20" name="Title 1">
            <a:extLst>
              <a:ext uri="{FF2B5EF4-FFF2-40B4-BE49-F238E27FC236}">
                <a16:creationId xmlns:a16="http://schemas.microsoft.com/office/drawing/2014/main" id="{577F5B0F-BDED-3F48-9F1F-0F5ED227726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Context prior</a:t>
            </a:r>
          </a:p>
        </p:txBody>
      </p:sp>
    </p:spTree>
    <p:extLst>
      <p:ext uri="{BB962C8B-B14F-4D97-AF65-F5344CB8AC3E}">
        <p14:creationId xmlns:p14="http://schemas.microsoft.com/office/powerpoint/2010/main" val="389306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C54037A-2A2A-2540-A0A9-9080E0DD2C03}"/>
              </a:ext>
            </a:extLst>
          </p:cNvPr>
          <p:cNvPicPr>
            <a:picLocks noChangeAspect="1"/>
          </p:cNvPicPr>
          <p:nvPr/>
        </p:nvPicPr>
        <p:blipFill rotWithShape="1">
          <a:blip r:embed="rId4">
            <a:extLst>
              <a:ext uri="{28A0092B-C50C-407E-A947-70E740481C1C}">
                <a14:useLocalDpi xmlns:a14="http://schemas.microsoft.com/office/drawing/2010/main" val="0"/>
              </a:ext>
            </a:extLst>
          </a:blip>
          <a:srcRect l="47880" t="1" r="1" b="-17018"/>
          <a:stretch/>
        </p:blipFill>
        <p:spPr>
          <a:xfrm>
            <a:off x="919752" y="247458"/>
            <a:ext cx="3738865" cy="954530"/>
          </a:xfrm>
          <a:prstGeom prst="rect">
            <a:avLst/>
          </a:prstGeom>
        </p:spPr>
      </p:pic>
      <p:graphicFrame>
        <p:nvGraphicFramePr>
          <p:cNvPr id="14" name="Table 13">
            <a:extLst>
              <a:ext uri="{FF2B5EF4-FFF2-40B4-BE49-F238E27FC236}">
                <a16:creationId xmlns:a16="http://schemas.microsoft.com/office/drawing/2014/main" id="{8B994EAE-2295-B24D-AF2D-CD8E3F282F5A}"/>
              </a:ext>
            </a:extLst>
          </p:cNvPr>
          <p:cNvGraphicFramePr>
            <a:graphicFrameLocks noGrp="1"/>
          </p:cNvGraphicFramePr>
          <p:nvPr/>
        </p:nvGraphicFramePr>
        <p:xfrm>
          <a:off x="9091623" y="1996023"/>
          <a:ext cx="2535749" cy="73152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bl>
          </a:graphicData>
        </a:graphic>
      </p:graphicFrame>
      <p:sp>
        <p:nvSpPr>
          <p:cNvPr id="16" name="Rectangle 15">
            <a:extLst>
              <a:ext uri="{FF2B5EF4-FFF2-40B4-BE49-F238E27FC236}">
                <a16:creationId xmlns:a16="http://schemas.microsoft.com/office/drawing/2014/main" id="{3EE10C31-F46D-F14D-B7B4-493A88078338}"/>
              </a:ext>
            </a:extLst>
          </p:cNvPr>
          <p:cNvSpPr/>
          <p:nvPr/>
        </p:nvSpPr>
        <p:spPr>
          <a:xfrm>
            <a:off x="919752" y="247457"/>
            <a:ext cx="2453519" cy="385549"/>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400" dirty="0">
              <a:solidFill>
                <a:schemeClr val="tx1"/>
              </a:solidFill>
            </a:endParaRPr>
          </a:p>
        </p:txBody>
      </p:sp>
      <p:graphicFrame>
        <p:nvGraphicFramePr>
          <p:cNvPr id="17" name="Table 16">
            <a:extLst>
              <a:ext uri="{FF2B5EF4-FFF2-40B4-BE49-F238E27FC236}">
                <a16:creationId xmlns:a16="http://schemas.microsoft.com/office/drawing/2014/main" id="{3BBD6559-DDDA-614D-978E-0CDAD9C8BA46}"/>
              </a:ext>
            </a:extLst>
          </p:cNvPr>
          <p:cNvGraphicFramePr>
            <a:graphicFrameLocks noGrp="1"/>
          </p:cNvGraphicFramePr>
          <p:nvPr/>
        </p:nvGraphicFramePr>
        <p:xfrm>
          <a:off x="5876731" y="1988001"/>
          <a:ext cx="2535749" cy="402336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solidFill>
                            <a:schemeClr val="bg1"/>
                          </a:solidFill>
                        </a:rPr>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3"/>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4"/>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5"/>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6"/>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7"/>
                  </a:ext>
                </a:extLst>
              </a:tr>
              <a:tr h="138285">
                <a:tc>
                  <a:txBody>
                    <a:bodyPr/>
                    <a:lstStyle/>
                    <a:p>
                      <a:pPr algn="ctr"/>
                      <a:r>
                        <a:rPr lang="mr-IN" dirty="0"/>
                        <a:t>…</a:t>
                      </a:r>
                      <a:endParaRPr lang="en-US" dirty="0"/>
                    </a:p>
                  </a:txBody>
                  <a:tcPr/>
                </a:tc>
                <a:tc>
                  <a:txBody>
                    <a:bodyPr/>
                    <a:lstStyle/>
                    <a:p>
                      <a:pPr algn="ctr"/>
                      <a:r>
                        <a:rPr lang="en-US" dirty="0">
                          <a:solidFill>
                            <a:schemeClr val="tx1"/>
                          </a:solidFill>
                        </a:rPr>
                        <a:t>CAN</a:t>
                      </a:r>
                    </a:p>
                  </a:txBody>
                  <a:tcPr/>
                </a:tc>
                <a:extLst>
                  <a:ext uri="{0D108BD9-81ED-4DB2-BD59-A6C34878D82A}">
                    <a16:rowId xmlns:a16="http://schemas.microsoft.com/office/drawing/2014/main" val="10008"/>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09"/>
                  </a:ext>
                </a:extLst>
              </a:tr>
              <a:tr h="138285">
                <a:tc>
                  <a:txBody>
                    <a:bodyPr/>
                    <a:lstStyle/>
                    <a:p>
                      <a:pPr algn="ctr"/>
                      <a:r>
                        <a:rPr lang="mr-IN" dirty="0"/>
                        <a:t>…</a:t>
                      </a:r>
                      <a:endParaRPr lang="en-US" dirty="0"/>
                    </a:p>
                  </a:txBody>
                  <a:tcPr/>
                </a:tc>
                <a:tc>
                  <a:txBody>
                    <a:bodyPr/>
                    <a:lstStyle/>
                    <a:p>
                      <a:pPr algn="ctr"/>
                      <a:r>
                        <a:rPr lang="en-US" dirty="0">
                          <a:solidFill>
                            <a:srgbClr val="D55E00"/>
                          </a:solidFill>
                        </a:rPr>
                        <a:t>USA</a:t>
                      </a:r>
                    </a:p>
                  </a:txBody>
                  <a:tcPr/>
                </a:tc>
                <a:extLst>
                  <a:ext uri="{0D108BD9-81ED-4DB2-BD59-A6C34878D82A}">
                    <a16:rowId xmlns:a16="http://schemas.microsoft.com/office/drawing/2014/main" val="10010"/>
                  </a:ext>
                </a:extLst>
              </a:tr>
            </a:tbl>
          </a:graphicData>
        </a:graphic>
      </p:graphicFrame>
      <p:sp>
        <p:nvSpPr>
          <p:cNvPr id="18" name="Rectangular Callout 17">
            <a:extLst>
              <a:ext uri="{FF2B5EF4-FFF2-40B4-BE49-F238E27FC236}">
                <a16:creationId xmlns:a16="http://schemas.microsoft.com/office/drawing/2014/main" id="{32DB368B-C61A-EC4C-ABD1-B53DBDCB67D6}"/>
              </a:ext>
            </a:extLst>
          </p:cNvPr>
          <p:cNvSpPr/>
          <p:nvPr/>
        </p:nvSpPr>
        <p:spPr>
          <a:xfrm>
            <a:off x="937176" y="2420673"/>
            <a:ext cx="4071773" cy="1024023"/>
          </a:xfrm>
          <a:prstGeom prst="wedgeRectCallout">
            <a:avLst>
              <a:gd name="adj1" fmla="val 49525"/>
              <a:gd name="adj2" fmla="val 2034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country = USA) </a:t>
            </a:r>
          </a:p>
          <a:p>
            <a:r>
              <a:rPr lang="en-US" sz="2800" dirty="0">
                <a:solidFill>
                  <a:schemeClr val="tx1"/>
                </a:solidFill>
              </a:rPr>
              <a:t>=  1 </a:t>
            </a:r>
          </a:p>
        </p:txBody>
      </p:sp>
      <p:sp>
        <p:nvSpPr>
          <p:cNvPr id="19" name="Rectangular Callout 18">
            <a:extLst>
              <a:ext uri="{FF2B5EF4-FFF2-40B4-BE49-F238E27FC236}">
                <a16:creationId xmlns:a16="http://schemas.microsoft.com/office/drawing/2014/main" id="{F127ACCB-F59F-4A48-9802-625D554E30FE}"/>
              </a:ext>
            </a:extLst>
          </p:cNvPr>
          <p:cNvSpPr/>
          <p:nvPr/>
        </p:nvSpPr>
        <p:spPr>
          <a:xfrm>
            <a:off x="937175" y="3876499"/>
            <a:ext cx="4071773" cy="1024023"/>
          </a:xfrm>
          <a:prstGeom prst="wedgeRectCallout">
            <a:avLst>
              <a:gd name="adj1" fmla="val 29466"/>
              <a:gd name="adj2" fmla="val 24679"/>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a:t>
            </a:r>
          </a:p>
        </p:txBody>
      </p:sp>
      <p:graphicFrame>
        <p:nvGraphicFramePr>
          <p:cNvPr id="25" name="Table 24">
            <a:extLst>
              <a:ext uri="{FF2B5EF4-FFF2-40B4-BE49-F238E27FC236}">
                <a16:creationId xmlns:a16="http://schemas.microsoft.com/office/drawing/2014/main" id="{980B608B-DFCE-6C47-9924-B6008BE29F3B}"/>
              </a:ext>
            </a:extLst>
          </p:cNvPr>
          <p:cNvGraphicFramePr>
            <a:graphicFrameLocks noGrp="1"/>
          </p:cNvGraphicFramePr>
          <p:nvPr/>
        </p:nvGraphicFramePr>
        <p:xfrm>
          <a:off x="9084804" y="1988001"/>
          <a:ext cx="2535749" cy="109728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bl>
          </a:graphicData>
        </a:graphic>
      </p:graphicFrame>
      <p:sp>
        <p:nvSpPr>
          <p:cNvPr id="26" name="Rectangular Callout 25">
            <a:extLst>
              <a:ext uri="{FF2B5EF4-FFF2-40B4-BE49-F238E27FC236}">
                <a16:creationId xmlns:a16="http://schemas.microsoft.com/office/drawing/2014/main" id="{31B624D5-9F27-2C4A-B59C-F63FBA82879E}"/>
              </a:ext>
            </a:extLst>
          </p:cNvPr>
          <p:cNvSpPr/>
          <p:nvPr/>
        </p:nvSpPr>
        <p:spPr>
          <a:xfrm>
            <a:off x="1020232" y="3999681"/>
            <a:ext cx="4071773" cy="1634647"/>
          </a:xfrm>
          <a:prstGeom prst="wedgeRectCallout">
            <a:avLst>
              <a:gd name="adj1" fmla="val 33826"/>
              <a:gd name="adj2" fmla="val 14177"/>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 0.8</a:t>
            </a:r>
          </a:p>
          <a:p>
            <a:r>
              <a:rPr lang="en-US" sz="2800" dirty="0">
                <a:solidFill>
                  <a:schemeClr val="tx1"/>
                </a:solidFill>
              </a:rPr>
              <a:t>= 0.64</a:t>
            </a:r>
          </a:p>
        </p:txBody>
      </p:sp>
      <p:sp>
        <p:nvSpPr>
          <p:cNvPr id="27" name="Rectangular Callout 26">
            <a:extLst>
              <a:ext uri="{FF2B5EF4-FFF2-40B4-BE49-F238E27FC236}">
                <a16:creationId xmlns:a16="http://schemas.microsoft.com/office/drawing/2014/main" id="{73464F6C-B8BC-2247-89E6-02EDB5532547}"/>
              </a:ext>
            </a:extLst>
          </p:cNvPr>
          <p:cNvSpPr/>
          <p:nvPr/>
        </p:nvSpPr>
        <p:spPr>
          <a:xfrm>
            <a:off x="1109774" y="4157368"/>
            <a:ext cx="4071773" cy="1508701"/>
          </a:xfrm>
          <a:prstGeom prst="wedgeRectCallout">
            <a:avLst>
              <a:gd name="adj1" fmla="val 48530"/>
              <a:gd name="adj2" fmla="val -17934"/>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solidFill>
                  <a:schemeClr val="tx1"/>
                </a:solidFill>
              </a:rPr>
              <a:t>P(USA | No Filter)  </a:t>
            </a:r>
          </a:p>
          <a:p>
            <a:r>
              <a:rPr lang="en-US" sz="2800" dirty="0">
                <a:solidFill>
                  <a:schemeClr val="tx1"/>
                </a:solidFill>
              </a:rPr>
              <a:t>= 0.8 * 0.8 * 0.8</a:t>
            </a:r>
          </a:p>
          <a:p>
            <a:r>
              <a:rPr lang="en-US" sz="2800" dirty="0">
                <a:solidFill>
                  <a:schemeClr val="tx1"/>
                </a:solidFill>
              </a:rPr>
              <a:t>= 0.51</a:t>
            </a:r>
          </a:p>
        </p:txBody>
      </p:sp>
      <p:graphicFrame>
        <p:nvGraphicFramePr>
          <p:cNvPr id="28" name="Table 27">
            <a:extLst>
              <a:ext uri="{FF2B5EF4-FFF2-40B4-BE49-F238E27FC236}">
                <a16:creationId xmlns:a16="http://schemas.microsoft.com/office/drawing/2014/main" id="{69024473-74C2-9143-9D0B-50852D106526}"/>
              </a:ext>
            </a:extLst>
          </p:cNvPr>
          <p:cNvGraphicFramePr>
            <a:graphicFrameLocks noGrp="1"/>
          </p:cNvGraphicFramePr>
          <p:nvPr/>
        </p:nvGraphicFramePr>
        <p:xfrm>
          <a:off x="9091623" y="1996023"/>
          <a:ext cx="2535749" cy="146304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3"/>
                  </a:ext>
                </a:extLst>
              </a:tr>
            </a:tbl>
          </a:graphicData>
        </a:graphic>
      </p:graphicFrame>
      <p:graphicFrame>
        <p:nvGraphicFramePr>
          <p:cNvPr id="29" name="Table 28">
            <a:extLst>
              <a:ext uri="{FF2B5EF4-FFF2-40B4-BE49-F238E27FC236}">
                <a16:creationId xmlns:a16="http://schemas.microsoft.com/office/drawing/2014/main" id="{F12DA721-8904-8A4E-BAB9-C3ABDD92BD93}"/>
              </a:ext>
            </a:extLst>
          </p:cNvPr>
          <p:cNvGraphicFramePr>
            <a:graphicFrameLocks noGrp="1"/>
          </p:cNvGraphicFramePr>
          <p:nvPr/>
        </p:nvGraphicFramePr>
        <p:xfrm>
          <a:off x="9099642" y="2005719"/>
          <a:ext cx="2535749" cy="1463040"/>
        </p:xfrm>
        <a:graphic>
          <a:graphicData uri="http://schemas.openxmlformats.org/drawingml/2006/table">
            <a:tbl>
              <a:tblPr firstRow="1" bandRow="1">
                <a:tableStyleId>{5C22544A-7EE6-4342-B048-85BDC9FD1C3A}</a:tableStyleId>
              </a:tblPr>
              <a:tblGrid>
                <a:gridCol w="648824">
                  <a:extLst>
                    <a:ext uri="{9D8B030D-6E8A-4147-A177-3AD203B41FA5}">
                      <a16:colId xmlns:a16="http://schemas.microsoft.com/office/drawing/2014/main" val="20000"/>
                    </a:ext>
                  </a:extLst>
                </a:gridCol>
                <a:gridCol w="1886925">
                  <a:extLst>
                    <a:ext uri="{9D8B030D-6E8A-4147-A177-3AD203B41FA5}">
                      <a16:colId xmlns:a16="http://schemas.microsoft.com/office/drawing/2014/main" val="20001"/>
                    </a:ext>
                  </a:extLst>
                </a:gridCol>
              </a:tblGrid>
              <a:tr h="252796">
                <a:tc>
                  <a:txBody>
                    <a:bodyPr/>
                    <a:lstStyle/>
                    <a:p>
                      <a:pPr algn="ctr"/>
                      <a:endParaRPr lang="en-US" dirty="0"/>
                    </a:p>
                  </a:txBody>
                  <a:tcPr anchor="ctr"/>
                </a:tc>
                <a:tc>
                  <a:txBody>
                    <a:bodyPr/>
                    <a:lstStyle/>
                    <a:p>
                      <a:pPr algn="ctr"/>
                      <a:r>
                        <a:rPr lang="en-US" dirty="0"/>
                        <a:t>country</a:t>
                      </a:r>
                    </a:p>
                  </a:txBody>
                  <a:tcPr anchor="ctr"/>
                </a:tc>
                <a:extLst>
                  <a:ext uri="{0D108BD9-81ED-4DB2-BD59-A6C34878D82A}">
                    <a16:rowId xmlns:a16="http://schemas.microsoft.com/office/drawing/2014/main" val="10000"/>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1"/>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2"/>
                  </a:ext>
                </a:extLst>
              </a:tr>
              <a:tr h="138285">
                <a:tc>
                  <a:txBody>
                    <a:bodyPr/>
                    <a:lstStyle/>
                    <a:p>
                      <a:pPr algn="ctr"/>
                      <a:r>
                        <a:rPr lang="mr-IN" dirty="0"/>
                        <a:t>…</a:t>
                      </a:r>
                      <a:endParaRPr lang="en-US" dirty="0"/>
                    </a:p>
                  </a:txBody>
                  <a:tcPr/>
                </a:tc>
                <a:tc>
                  <a:txBody>
                    <a:bodyPr/>
                    <a:lstStyle/>
                    <a:p>
                      <a:pPr algn="ctr"/>
                      <a:r>
                        <a:rPr lang="en-US" dirty="0">
                          <a:solidFill>
                            <a:schemeClr val="tx1"/>
                          </a:solidFill>
                        </a:rPr>
                        <a:t>USA</a:t>
                      </a:r>
                    </a:p>
                  </a:txBody>
                  <a:tcPr/>
                </a:tc>
                <a:extLst>
                  <a:ext uri="{0D108BD9-81ED-4DB2-BD59-A6C34878D82A}">
                    <a16:rowId xmlns:a16="http://schemas.microsoft.com/office/drawing/2014/main" val="10003"/>
                  </a:ext>
                </a:extLst>
              </a:tr>
            </a:tbl>
          </a:graphicData>
        </a:graphic>
      </p:graphicFrame>
      <p:sp>
        <p:nvSpPr>
          <p:cNvPr id="30" name="Oval Callout 29">
            <a:extLst>
              <a:ext uri="{FF2B5EF4-FFF2-40B4-BE49-F238E27FC236}">
                <a16:creationId xmlns:a16="http://schemas.microsoft.com/office/drawing/2014/main" id="{EDCA3F44-F594-E649-A9D2-77012F69CAA6}"/>
              </a:ext>
            </a:extLst>
          </p:cNvPr>
          <p:cNvSpPr/>
          <p:nvPr/>
        </p:nvSpPr>
        <p:spPr>
          <a:xfrm>
            <a:off x="861134" y="1422761"/>
            <a:ext cx="1507809" cy="612648"/>
          </a:xfrm>
          <a:prstGeom prst="wedgeEllipseCallout">
            <a:avLst>
              <a:gd name="adj1" fmla="val 1459"/>
              <a:gd name="adj2" fmla="val 13350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Context</a:t>
            </a:r>
          </a:p>
        </p:txBody>
      </p:sp>
      <p:sp>
        <p:nvSpPr>
          <p:cNvPr id="31" name="Oval Callout 30">
            <a:extLst>
              <a:ext uri="{FF2B5EF4-FFF2-40B4-BE49-F238E27FC236}">
                <a16:creationId xmlns:a16="http://schemas.microsoft.com/office/drawing/2014/main" id="{03E8B03E-378E-8A44-8398-F4A35EF4B652}"/>
              </a:ext>
            </a:extLst>
          </p:cNvPr>
          <p:cNvSpPr/>
          <p:nvPr/>
        </p:nvSpPr>
        <p:spPr>
          <a:xfrm>
            <a:off x="3267426" y="1422760"/>
            <a:ext cx="1666081" cy="734513"/>
          </a:xfrm>
          <a:prstGeom prst="wedgeEllipseCallout">
            <a:avLst>
              <a:gd name="adj1" fmla="val -59343"/>
              <a:gd name="adj2" fmla="val 1005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Predicate in Query</a:t>
            </a:r>
          </a:p>
        </p:txBody>
      </p:sp>
      <p:sp>
        <p:nvSpPr>
          <p:cNvPr id="3" name="TextBox 2">
            <a:extLst>
              <a:ext uri="{FF2B5EF4-FFF2-40B4-BE49-F238E27FC236}">
                <a16:creationId xmlns:a16="http://schemas.microsoft.com/office/drawing/2014/main" id="{5E2A50FC-FBD8-DA4B-B254-16179C048857}"/>
              </a:ext>
            </a:extLst>
          </p:cNvPr>
          <p:cNvSpPr txBox="1"/>
          <p:nvPr/>
        </p:nvSpPr>
        <p:spPr>
          <a:xfrm>
            <a:off x="6413981" y="1496654"/>
            <a:ext cx="1461247" cy="646331"/>
          </a:xfrm>
          <a:prstGeom prst="rect">
            <a:avLst/>
          </a:prstGeom>
          <a:noFill/>
        </p:spPr>
        <p:txBody>
          <a:bodyPr wrap="square" rtlCol="0">
            <a:spAutoFit/>
          </a:bodyPr>
          <a:lstStyle/>
          <a:p>
            <a:pPr algn="ctr"/>
            <a:r>
              <a:rPr lang="en-US" dirty="0"/>
              <a:t>database</a:t>
            </a:r>
          </a:p>
          <a:p>
            <a:pPr algn="ctr"/>
            <a:endParaRPr lang="en-US" dirty="0"/>
          </a:p>
        </p:txBody>
      </p:sp>
      <p:sp>
        <p:nvSpPr>
          <p:cNvPr id="32" name="TextBox 31">
            <a:extLst>
              <a:ext uri="{FF2B5EF4-FFF2-40B4-BE49-F238E27FC236}">
                <a16:creationId xmlns:a16="http://schemas.microsoft.com/office/drawing/2014/main" id="{166EA309-EAD1-374E-9250-1105B8ED4600}"/>
              </a:ext>
            </a:extLst>
          </p:cNvPr>
          <p:cNvSpPr txBox="1"/>
          <p:nvPr/>
        </p:nvSpPr>
        <p:spPr>
          <a:xfrm>
            <a:off x="9622054" y="1497133"/>
            <a:ext cx="1461247" cy="369332"/>
          </a:xfrm>
          <a:prstGeom prst="rect">
            <a:avLst/>
          </a:prstGeom>
          <a:noFill/>
        </p:spPr>
        <p:txBody>
          <a:bodyPr wrap="square" rtlCol="0">
            <a:spAutoFit/>
          </a:bodyPr>
          <a:lstStyle/>
          <a:p>
            <a:pPr algn="ctr"/>
            <a:r>
              <a:rPr lang="en-US" dirty="0"/>
              <a:t>examples</a:t>
            </a:r>
          </a:p>
        </p:txBody>
      </p:sp>
      <p:sp>
        <p:nvSpPr>
          <p:cNvPr id="4" name="Slide Number Placeholder 3">
            <a:extLst>
              <a:ext uri="{FF2B5EF4-FFF2-40B4-BE49-F238E27FC236}">
                <a16:creationId xmlns:a16="http://schemas.microsoft.com/office/drawing/2014/main" id="{8BC4BFC0-743F-B64B-BFA1-3FA0457A7EC4}"/>
              </a:ext>
            </a:extLst>
          </p:cNvPr>
          <p:cNvSpPr>
            <a:spLocks noGrp="1"/>
          </p:cNvSpPr>
          <p:nvPr>
            <p:ph type="sldNum" sz="quarter" idx="4"/>
          </p:nvPr>
        </p:nvSpPr>
        <p:spPr/>
        <p:txBody>
          <a:bodyPr/>
          <a:lstStyle/>
          <a:p>
            <a:fld id="{4740AEA5-A348-2949-9B8B-EA763C54C64D}" type="slidenum">
              <a:rPr lang="en-US" smtClean="0"/>
              <a:t>26</a:t>
            </a:fld>
            <a:endParaRPr lang="en-US" dirty="0"/>
          </a:p>
        </p:txBody>
      </p:sp>
      <p:sp>
        <p:nvSpPr>
          <p:cNvPr id="23" name="Title 1">
            <a:extLst>
              <a:ext uri="{FF2B5EF4-FFF2-40B4-BE49-F238E27FC236}">
                <a16:creationId xmlns:a16="http://schemas.microsoft.com/office/drawing/2014/main" id="{03D9C2F6-91C6-694E-8B6D-A1983A7E7863}"/>
              </a:ext>
            </a:extLst>
          </p:cNvPr>
          <p:cNvSpPr txBox="1">
            <a:spLocks/>
          </p:cNvSpPr>
          <p:nvPr/>
        </p:nvSpPr>
        <p:spPr>
          <a:xfrm>
            <a:off x="838200" y="460822"/>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Context posterior</a:t>
            </a:r>
          </a:p>
        </p:txBody>
      </p:sp>
    </p:spTree>
    <p:custDataLst>
      <p:tags r:id="rId1"/>
    </p:custDataLst>
    <p:extLst>
      <p:ext uri="{BB962C8B-B14F-4D97-AF65-F5344CB8AC3E}">
        <p14:creationId xmlns:p14="http://schemas.microsoft.com/office/powerpoint/2010/main" val="26487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95F951-9A53-454D-B7AE-6C882DF9A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698" y="1157818"/>
            <a:ext cx="6385885" cy="4529293"/>
          </a:xfrm>
          <a:prstGeom prst="rect">
            <a:avLst/>
          </a:prstGeom>
        </p:spPr>
      </p:pic>
      <p:sp>
        <p:nvSpPr>
          <p:cNvPr id="9" name="Title 1">
            <a:extLst>
              <a:ext uri="{FF2B5EF4-FFF2-40B4-BE49-F238E27FC236}">
                <a16:creationId xmlns:a16="http://schemas.microsoft.com/office/drawing/2014/main" id="{6970736A-FC22-7840-80CB-D799C210B592}"/>
              </a:ext>
            </a:extLst>
          </p:cNvPr>
          <p:cNvSpPr txBox="1">
            <a:spLocks/>
          </p:cNvSpPr>
          <p:nvPr/>
        </p:nvSpPr>
        <p:spPr>
          <a:xfrm>
            <a:off x="838200" y="460823"/>
            <a:ext cx="9688033" cy="1121672"/>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algorithm: to pick or drop filters</a:t>
            </a:r>
            <a:r>
              <a:rPr lang="en-US" sz="3730" dirty="0"/>
              <a:t>?</a:t>
            </a:r>
          </a:p>
          <a:p>
            <a:endParaRPr lang="en-US" sz="3730" cap="none" dirty="0"/>
          </a:p>
        </p:txBody>
      </p:sp>
      <p:sp>
        <p:nvSpPr>
          <p:cNvPr id="10" name="Content Placeholder 2">
            <a:extLst>
              <a:ext uri="{FF2B5EF4-FFF2-40B4-BE49-F238E27FC236}">
                <a16:creationId xmlns:a16="http://schemas.microsoft.com/office/drawing/2014/main" id="{109B2251-64D8-4347-863C-0016910EEED8}"/>
              </a:ext>
            </a:extLst>
          </p:cNvPr>
          <p:cNvSpPr txBox="1">
            <a:spLocks/>
          </p:cNvSpPr>
          <p:nvPr/>
        </p:nvSpPr>
        <p:spPr>
          <a:xfrm>
            <a:off x="70258" y="1788171"/>
            <a:ext cx="4485674" cy="3682040"/>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pic>
        <p:nvPicPr>
          <p:cNvPr id="11" name="Picture 10">
            <a:extLst>
              <a:ext uri="{FF2B5EF4-FFF2-40B4-BE49-F238E27FC236}">
                <a16:creationId xmlns:a16="http://schemas.microsoft.com/office/drawing/2014/main" id="{CF3C8352-3491-8B41-B13A-4301F832A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694" y="3726974"/>
            <a:ext cx="4485674" cy="505463"/>
          </a:xfrm>
          <a:prstGeom prst="rect">
            <a:avLst/>
          </a:prstGeom>
          <a:ln>
            <a:solidFill>
              <a:schemeClr val="tx1"/>
            </a:solidFill>
          </a:ln>
        </p:spPr>
      </p:pic>
      <p:pic>
        <p:nvPicPr>
          <p:cNvPr id="12" name="Picture 11">
            <a:extLst>
              <a:ext uri="{FF2B5EF4-FFF2-40B4-BE49-F238E27FC236}">
                <a16:creationId xmlns:a16="http://schemas.microsoft.com/office/drawing/2014/main" id="{76376228-248F-9644-8E46-F80F475D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287" y="2675468"/>
            <a:ext cx="4717651" cy="555176"/>
          </a:xfrm>
          <a:prstGeom prst="rect">
            <a:avLst/>
          </a:prstGeom>
          <a:ln>
            <a:solidFill>
              <a:schemeClr val="tx1"/>
            </a:solidFill>
          </a:ln>
        </p:spPr>
      </p:pic>
      <p:sp>
        <p:nvSpPr>
          <p:cNvPr id="13" name="Oval Callout 12">
            <a:extLst>
              <a:ext uri="{FF2B5EF4-FFF2-40B4-BE49-F238E27FC236}">
                <a16:creationId xmlns:a16="http://schemas.microsoft.com/office/drawing/2014/main" id="{1F120283-CD54-7D4D-A4F5-735FABF2945C}"/>
              </a:ext>
            </a:extLst>
          </p:cNvPr>
          <p:cNvSpPr/>
          <p:nvPr/>
        </p:nvSpPr>
        <p:spPr>
          <a:xfrm>
            <a:off x="362204" y="4875598"/>
            <a:ext cx="2162256" cy="811513"/>
          </a:xfrm>
          <a:prstGeom prst="wedgeEllipseCallout">
            <a:avLst>
              <a:gd name="adj1" fmla="val 78216"/>
              <a:gd name="adj2" fmla="val -118533"/>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With filter</a:t>
            </a:r>
          </a:p>
        </p:txBody>
      </p:sp>
      <p:sp>
        <p:nvSpPr>
          <p:cNvPr id="14" name="Oval Callout 13">
            <a:extLst>
              <a:ext uri="{FF2B5EF4-FFF2-40B4-BE49-F238E27FC236}">
                <a16:creationId xmlns:a16="http://schemas.microsoft.com/office/drawing/2014/main" id="{D83FE715-85A3-124F-8395-54D799E20029}"/>
              </a:ext>
            </a:extLst>
          </p:cNvPr>
          <p:cNvSpPr/>
          <p:nvPr/>
        </p:nvSpPr>
        <p:spPr>
          <a:xfrm>
            <a:off x="8890104" y="4656575"/>
            <a:ext cx="2930495" cy="896644"/>
          </a:xfrm>
          <a:prstGeom prst="wedgeEllipseCallout">
            <a:avLst>
              <a:gd name="adj1" fmla="val -3791"/>
              <a:gd name="adj2" fmla="val -157313"/>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a:solidFill>
                  <a:schemeClr val="tx1"/>
                </a:solidFill>
              </a:rPr>
              <a:t>Without filter</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19C00F53-E6CF-6648-9E2A-418E9E013D07}"/>
              </a:ext>
            </a:extLst>
          </p:cNvPr>
          <p:cNvSpPr>
            <a:spLocks noGrp="1"/>
          </p:cNvSpPr>
          <p:nvPr>
            <p:ph type="sldNum" sz="quarter" idx="4"/>
          </p:nvPr>
        </p:nvSpPr>
        <p:spPr/>
        <p:txBody>
          <a:bodyPr/>
          <a:lstStyle/>
          <a:p>
            <a:fld id="{4740AEA5-A348-2949-9B8B-EA763C54C64D}" type="slidenum">
              <a:rPr lang="en-US" smtClean="0"/>
              <a:t>27</a:t>
            </a:fld>
            <a:endParaRPr lang="en-US" dirty="0"/>
          </a:p>
        </p:txBody>
      </p:sp>
    </p:spTree>
    <p:extLst>
      <p:ext uri="{BB962C8B-B14F-4D97-AF65-F5344CB8AC3E}">
        <p14:creationId xmlns:p14="http://schemas.microsoft.com/office/powerpoint/2010/main" val="288480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137CC-3755-9D42-8E5A-D139E0D44797}"/>
              </a:ext>
            </a:extLst>
          </p:cNvPr>
          <p:cNvSpPr>
            <a:spLocks noGrp="1"/>
          </p:cNvSpPr>
          <p:nvPr>
            <p:ph type="sldNum" sz="quarter" idx="4"/>
          </p:nvPr>
        </p:nvSpPr>
        <p:spPr/>
        <p:txBody>
          <a:bodyPr/>
          <a:lstStyle/>
          <a:p>
            <a:fld id="{4740AEA5-A348-2949-9B8B-EA763C54C64D}" type="slidenum">
              <a:rPr lang="en-US" smtClean="0"/>
              <a:t>28</a:t>
            </a:fld>
            <a:endParaRPr lang="en-US" dirty="0"/>
          </a:p>
        </p:txBody>
      </p:sp>
      <p:sp>
        <p:nvSpPr>
          <p:cNvPr id="11" name="Title 1">
            <a:extLst>
              <a:ext uri="{FF2B5EF4-FFF2-40B4-BE49-F238E27FC236}">
                <a16:creationId xmlns:a16="http://schemas.microsoft.com/office/drawing/2014/main" id="{AD144C4B-0B73-3E42-BA2D-7DAD7DC6AD0F}"/>
              </a:ext>
            </a:extLst>
          </p:cNvPr>
          <p:cNvSpPr txBox="1">
            <a:spLocks/>
          </p:cNvSpPr>
          <p:nvPr/>
        </p:nvSpPr>
        <p:spPr>
          <a:xfrm>
            <a:off x="727869" y="189850"/>
            <a:ext cx="9688033" cy="1121672"/>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2800" cap="none" dirty="0" err="1"/>
              <a:t>SQuID</a:t>
            </a:r>
            <a:r>
              <a:rPr lang="en-US" sz="2800" cap="none" dirty="0"/>
              <a:t> system demo</a:t>
            </a:r>
          </a:p>
        </p:txBody>
      </p:sp>
      <p:pic>
        <p:nvPicPr>
          <p:cNvPr id="8" name="squid.mp4" descr="squid.mp4">
            <a:hlinkClick r:id="" action="ppaction://media"/>
            <a:extLst>
              <a:ext uri="{FF2B5EF4-FFF2-40B4-BE49-F238E27FC236}">
                <a16:creationId xmlns:a16="http://schemas.microsoft.com/office/drawing/2014/main" id="{7F9C0FED-0F56-264C-B38D-27D5637C5377}"/>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rotWithShape="1">
          <a:blip r:embed="rId5"/>
          <a:srcRect l="484" t="5860" r="484" b="5860"/>
          <a:stretch/>
        </p:blipFill>
        <p:spPr>
          <a:xfrm>
            <a:off x="727869" y="1025766"/>
            <a:ext cx="10685462" cy="5408492"/>
          </a:xfrm>
        </p:spPr>
      </p:pic>
    </p:spTree>
    <p:extLst>
      <p:ext uri="{BB962C8B-B14F-4D97-AF65-F5344CB8AC3E}">
        <p14:creationId xmlns:p14="http://schemas.microsoft.com/office/powerpoint/2010/main" val="104013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éliorer l&amp;#39;évaluation des politiques publiques | Vie publique.fr">
            <a:extLst>
              <a:ext uri="{FF2B5EF4-FFF2-40B4-BE49-F238E27FC236}">
                <a16:creationId xmlns:a16="http://schemas.microsoft.com/office/drawing/2014/main" id="{3086F2BC-5DE1-564D-9F42-0D4B5D89F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9965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5237C-A26F-8640-B2E1-7602AFD1018B}"/>
              </a:ext>
            </a:extLst>
          </p:cNvPr>
          <p:cNvSpPr>
            <a:spLocks noGrp="1"/>
          </p:cNvSpPr>
          <p:nvPr>
            <p:ph type="sldNum" sz="quarter" idx="4294967295"/>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324B5D-6540-4B47-A689-857A2BBA18A8}" type="slidenum">
              <a:rPr lang="en-US" smtClean="0"/>
              <a:pPr/>
              <a:t>3</a:t>
            </a:fld>
            <a:endParaRPr lang="en-US" dirty="0"/>
          </a:p>
        </p:txBody>
      </p:sp>
      <p:sp>
        <p:nvSpPr>
          <p:cNvPr id="4" name="Text Placeholder 3">
            <a:extLst>
              <a:ext uri="{FF2B5EF4-FFF2-40B4-BE49-F238E27FC236}">
                <a16:creationId xmlns:a16="http://schemas.microsoft.com/office/drawing/2014/main" id="{F37B3064-06B4-7240-99FA-9D337683B026}"/>
              </a:ext>
            </a:extLst>
          </p:cNvPr>
          <p:cNvSpPr>
            <a:spLocks noGrp="1"/>
          </p:cNvSpPr>
          <p:nvPr>
            <p:ph type="body" sz="quarter" idx="13"/>
          </p:nvPr>
        </p:nvSpPr>
        <p:spPr>
          <a:xfrm>
            <a:off x="570365" y="425206"/>
            <a:ext cx="11047391" cy="621511"/>
          </a:xfrm>
        </p:spPr>
        <p:txBody>
          <a:bodyPr>
            <a:normAutofit fontScale="55000" lnSpcReduction="20000"/>
          </a:bodyPr>
          <a:lstStyle/>
          <a:p>
            <a:pPr>
              <a:lnSpc>
                <a:spcPct val="110000"/>
              </a:lnSpc>
            </a:pPr>
            <a:r>
              <a:rPr lang="en-US" sz="3200" dirty="0">
                <a:solidFill>
                  <a:schemeClr val="tx1"/>
                </a:solidFill>
              </a:rPr>
              <a:t>What motivates my research? </a:t>
            </a:r>
          </a:p>
          <a:p>
            <a:r>
              <a:rPr lang="en-US" sz="4400" dirty="0">
                <a:solidFill>
                  <a:schemeClr val="tx1"/>
                </a:solidFill>
              </a:rPr>
              <a:t>Challenges in data systems that </a:t>
            </a:r>
            <a:r>
              <a:rPr lang="en-US" sz="4400" dirty="0">
                <a:solidFill>
                  <a:schemeClr val="accent1"/>
                </a:solidFill>
              </a:rPr>
              <a:t>users</a:t>
            </a:r>
            <a:r>
              <a:rPr lang="en-US" sz="4400" dirty="0">
                <a:solidFill>
                  <a:schemeClr val="tx1"/>
                </a:solidFill>
              </a:rPr>
              <a:t> face</a:t>
            </a:r>
          </a:p>
        </p:txBody>
      </p:sp>
      <p:sp>
        <p:nvSpPr>
          <p:cNvPr id="8" name="Rectangular Callout 7">
            <a:extLst>
              <a:ext uri="{FF2B5EF4-FFF2-40B4-BE49-F238E27FC236}">
                <a16:creationId xmlns:a16="http://schemas.microsoft.com/office/drawing/2014/main" id="{2A690DA5-827E-1B46-94B8-11873B684B8F}"/>
              </a:ext>
            </a:extLst>
          </p:cNvPr>
          <p:cNvSpPr/>
          <p:nvPr/>
        </p:nvSpPr>
        <p:spPr>
          <a:xfrm>
            <a:off x="816144" y="1383352"/>
            <a:ext cx="3101250" cy="1812472"/>
          </a:xfrm>
          <a:prstGeom prst="wedgeRectCallout">
            <a:avLst>
              <a:gd name="adj1" fmla="val 71881"/>
              <a:gd name="adj2" fmla="val 4548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Uh oh! I don’t know how to write SQL, </a:t>
            </a:r>
            <a:r>
              <a:rPr lang="en-US" sz="2400" dirty="0">
                <a:solidFill>
                  <a:schemeClr val="accent4">
                    <a:lumMod val="75000"/>
                  </a:schemeClr>
                </a:solidFill>
              </a:rPr>
              <a:t>how</a:t>
            </a:r>
            <a:r>
              <a:rPr lang="en-US" sz="2400" dirty="0">
                <a:solidFill>
                  <a:schemeClr val="tx1"/>
                </a:solidFill>
              </a:rPr>
              <a:t> can I get a hold of the data?</a:t>
            </a:r>
          </a:p>
        </p:txBody>
      </p:sp>
      <p:sp>
        <p:nvSpPr>
          <p:cNvPr id="9" name="Rectangular Callout 8">
            <a:extLst>
              <a:ext uri="{FF2B5EF4-FFF2-40B4-BE49-F238E27FC236}">
                <a16:creationId xmlns:a16="http://schemas.microsoft.com/office/drawing/2014/main" id="{A81A5588-5B26-C340-BE08-DABDB875BD63}"/>
              </a:ext>
            </a:extLst>
          </p:cNvPr>
          <p:cNvSpPr/>
          <p:nvPr/>
        </p:nvSpPr>
        <p:spPr>
          <a:xfrm>
            <a:off x="8270731" y="1080111"/>
            <a:ext cx="3654569" cy="1662595"/>
          </a:xfrm>
          <a:prstGeom prst="wedgeRectCallout">
            <a:avLst>
              <a:gd name="adj1" fmla="val -87117"/>
              <a:gd name="adj2" fmla="val 1912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tried to retrain my old ML model over a new data, but it crashed! I have no idea </a:t>
            </a:r>
            <a:r>
              <a:rPr lang="en-US" sz="2400" dirty="0">
                <a:solidFill>
                  <a:srgbClr val="0070C0"/>
                </a:solidFill>
              </a:rPr>
              <a:t>why</a:t>
            </a:r>
            <a:r>
              <a:rPr lang="en-US" sz="2400" dirty="0">
                <a:solidFill>
                  <a:schemeClr val="tx1"/>
                </a:solidFill>
              </a:rPr>
              <a:t>.</a:t>
            </a:r>
          </a:p>
        </p:txBody>
      </p:sp>
      <p:sp>
        <p:nvSpPr>
          <p:cNvPr id="10" name="Rectangular Callout 9">
            <a:extLst>
              <a:ext uri="{FF2B5EF4-FFF2-40B4-BE49-F238E27FC236}">
                <a16:creationId xmlns:a16="http://schemas.microsoft.com/office/drawing/2014/main" id="{4712C3BF-6FE2-F14C-A10B-15FF38BC9161}"/>
              </a:ext>
            </a:extLst>
          </p:cNvPr>
          <p:cNvSpPr/>
          <p:nvPr/>
        </p:nvSpPr>
        <p:spPr>
          <a:xfrm>
            <a:off x="816144" y="5344931"/>
            <a:ext cx="11109155" cy="866594"/>
          </a:xfrm>
          <a:prstGeom prst="wedgeRectCallout">
            <a:avLst>
              <a:gd name="adj1" fmla="val 7979"/>
              <a:gd name="adj2" fmla="val -8681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This AI tool is saying I should invest in this stock! Should I </a:t>
            </a:r>
            <a:r>
              <a:rPr lang="en-US" sz="2800" dirty="0">
                <a:solidFill>
                  <a:srgbClr val="009E73"/>
                </a:solidFill>
              </a:rPr>
              <a:t>trust</a:t>
            </a:r>
            <a:r>
              <a:rPr lang="en-US" sz="2800" dirty="0">
                <a:solidFill>
                  <a:schemeClr val="tx1"/>
                </a:solidFill>
              </a:rPr>
              <a:t> it?</a:t>
            </a:r>
          </a:p>
        </p:txBody>
      </p:sp>
      <p:sp>
        <p:nvSpPr>
          <p:cNvPr id="11" name="Oval 10">
            <a:extLst>
              <a:ext uri="{FF2B5EF4-FFF2-40B4-BE49-F238E27FC236}">
                <a16:creationId xmlns:a16="http://schemas.microsoft.com/office/drawing/2014/main" id="{C1DA52E6-132C-4741-96C4-6253CE2B37E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sp>
        <p:nvSpPr>
          <p:cNvPr id="12" name="Oval 11">
            <a:extLst>
              <a:ext uri="{FF2B5EF4-FFF2-40B4-BE49-F238E27FC236}">
                <a16:creationId xmlns:a16="http://schemas.microsoft.com/office/drawing/2014/main" id="{735AAEED-F32F-FE4E-A850-CFF368EBEE31}"/>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13" name="Oval 12">
            <a:extLst>
              <a:ext uri="{FF2B5EF4-FFF2-40B4-BE49-F238E27FC236}">
                <a16:creationId xmlns:a16="http://schemas.microsoft.com/office/drawing/2014/main" id="{39D4922E-EABC-1746-9DE8-526422E97C47}"/>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solidFill>
                  <a:srgbClr val="61A088"/>
                </a:solidFill>
              </a:rPr>
              <a:t>                </a:t>
            </a:r>
          </a:p>
          <a:p>
            <a:pPr algn="r"/>
            <a:endParaRPr lang="en-US" dirty="0">
              <a:solidFill>
                <a:srgbClr val="61A088"/>
              </a:solidFill>
            </a:endParaRPr>
          </a:p>
        </p:txBody>
      </p:sp>
    </p:spTree>
    <p:extLst>
      <p:ext uri="{BB962C8B-B14F-4D97-AF65-F5344CB8AC3E}">
        <p14:creationId xmlns:p14="http://schemas.microsoft.com/office/powerpoint/2010/main" val="245879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A7753C9-FA1F-5442-9818-0B739FA85F7D}"/>
              </a:ext>
            </a:extLst>
          </p:cNvPr>
          <p:cNvSpPr txBox="1">
            <a:spLocks/>
          </p:cNvSpPr>
          <p:nvPr/>
        </p:nvSpPr>
        <p:spPr>
          <a:xfrm>
            <a:off x="838200" y="474853"/>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Experiment settings</a:t>
            </a:r>
          </a:p>
        </p:txBody>
      </p:sp>
      <p:sp>
        <p:nvSpPr>
          <p:cNvPr id="11" name="Rectangle 10">
            <a:extLst>
              <a:ext uri="{FF2B5EF4-FFF2-40B4-BE49-F238E27FC236}">
                <a16:creationId xmlns:a16="http://schemas.microsoft.com/office/drawing/2014/main" id="{EA10B9F5-EE46-9342-A9A6-93818FDE1DC6}"/>
              </a:ext>
            </a:extLst>
          </p:cNvPr>
          <p:cNvSpPr/>
          <p:nvPr/>
        </p:nvSpPr>
        <p:spPr>
          <a:xfrm>
            <a:off x="554256" y="2900153"/>
            <a:ext cx="1846992" cy="1275605"/>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ysClr val="windowText" lastClr="000000"/>
                </a:solidFill>
              </a:rPr>
              <a:t>Benchmark Query</a:t>
            </a:r>
          </a:p>
        </p:txBody>
      </p:sp>
      <p:pic>
        <p:nvPicPr>
          <p:cNvPr id="12" name="Picture 11">
            <a:extLst>
              <a:ext uri="{FF2B5EF4-FFF2-40B4-BE49-F238E27FC236}">
                <a16:creationId xmlns:a16="http://schemas.microsoft.com/office/drawing/2014/main" id="{74D20B33-61C1-C944-A90E-367C46702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10" y="2485987"/>
            <a:ext cx="853995" cy="853995"/>
          </a:xfrm>
          <a:prstGeom prst="rect">
            <a:avLst/>
          </a:prstGeom>
        </p:spPr>
      </p:pic>
      <p:sp>
        <p:nvSpPr>
          <p:cNvPr id="13" name="Right Arrow 12">
            <a:extLst>
              <a:ext uri="{FF2B5EF4-FFF2-40B4-BE49-F238E27FC236}">
                <a16:creationId xmlns:a16="http://schemas.microsoft.com/office/drawing/2014/main" id="{46306B60-D2EE-0E43-A948-556BA7DECE94}"/>
              </a:ext>
            </a:extLst>
          </p:cNvPr>
          <p:cNvSpPr/>
          <p:nvPr/>
        </p:nvSpPr>
        <p:spPr>
          <a:xfrm>
            <a:off x="2649310" y="3339982"/>
            <a:ext cx="1146835" cy="482510"/>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aphicFrame>
        <p:nvGraphicFramePr>
          <p:cNvPr id="14" name="Table 13">
            <a:extLst>
              <a:ext uri="{FF2B5EF4-FFF2-40B4-BE49-F238E27FC236}">
                <a16:creationId xmlns:a16="http://schemas.microsoft.com/office/drawing/2014/main" id="{2E441B33-C020-0D49-97C0-7CEBDE2FBD74}"/>
              </a:ext>
            </a:extLst>
          </p:cNvPr>
          <p:cNvGraphicFramePr>
            <a:graphicFrameLocks noGrp="1"/>
          </p:cNvGraphicFramePr>
          <p:nvPr/>
        </p:nvGraphicFramePr>
        <p:xfrm>
          <a:off x="4043206" y="1464824"/>
          <a:ext cx="1232263" cy="4023360"/>
        </p:xfrm>
        <a:graphic>
          <a:graphicData uri="http://schemas.openxmlformats.org/drawingml/2006/table">
            <a:tbl>
              <a:tblPr firstRow="1" bandRow="1">
                <a:tableStyleId>{073A0DAA-6AF3-43AB-8588-CEC1D06C72B9}</a:tableStyleId>
              </a:tblPr>
              <a:tblGrid>
                <a:gridCol w="1232263">
                  <a:extLst>
                    <a:ext uri="{9D8B030D-6E8A-4147-A177-3AD203B41FA5}">
                      <a16:colId xmlns:a16="http://schemas.microsoft.com/office/drawing/2014/main" val="20000"/>
                    </a:ext>
                  </a:extLst>
                </a:gridCol>
              </a:tblGrid>
              <a:tr h="0">
                <a:tc>
                  <a:txBody>
                    <a:bodyPr/>
                    <a:lstStyle/>
                    <a:p>
                      <a:pPr algn="ctr"/>
                      <a:r>
                        <a:rPr lang="en-US" sz="2400" dirty="0"/>
                        <a:t>Result</a:t>
                      </a:r>
                    </a:p>
                    <a:p>
                      <a:pPr algn="ctr"/>
                      <a:endParaRPr lang="en-US" sz="2400" dirty="0"/>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r h="0">
                <a:tc>
                  <a:txBody>
                    <a:bodyPr/>
                    <a:lstStyle/>
                    <a:p>
                      <a:endParaRPr lang="en-US" sz="2400"/>
                    </a:p>
                  </a:txBody>
                  <a:tcPr/>
                </a:tc>
                <a:extLst>
                  <a:ext uri="{0D108BD9-81ED-4DB2-BD59-A6C34878D82A}">
                    <a16:rowId xmlns:a16="http://schemas.microsoft.com/office/drawing/2014/main" val="10003"/>
                  </a:ext>
                </a:extLst>
              </a:tr>
              <a:tr h="0">
                <a:tc>
                  <a:txBody>
                    <a:bodyPr/>
                    <a:lstStyle/>
                    <a:p>
                      <a:endParaRPr lang="en-US" sz="2400"/>
                    </a:p>
                  </a:txBody>
                  <a:tcPr/>
                </a:tc>
                <a:extLst>
                  <a:ext uri="{0D108BD9-81ED-4DB2-BD59-A6C34878D82A}">
                    <a16:rowId xmlns:a16="http://schemas.microsoft.com/office/drawing/2014/main" val="10004"/>
                  </a:ext>
                </a:extLst>
              </a:tr>
              <a:tr h="0">
                <a:tc>
                  <a:txBody>
                    <a:bodyPr/>
                    <a:lstStyle/>
                    <a:p>
                      <a:endParaRPr lang="en-US" sz="2400" dirty="0"/>
                    </a:p>
                  </a:txBody>
                  <a:tcPr/>
                </a:tc>
                <a:extLst>
                  <a:ext uri="{0D108BD9-81ED-4DB2-BD59-A6C34878D82A}">
                    <a16:rowId xmlns:a16="http://schemas.microsoft.com/office/drawing/2014/main" val="10005"/>
                  </a:ext>
                </a:extLst>
              </a:tr>
              <a:tr h="0">
                <a:tc>
                  <a:txBody>
                    <a:bodyPr/>
                    <a:lstStyle/>
                    <a:p>
                      <a:endParaRPr lang="en-US" sz="2400"/>
                    </a:p>
                  </a:txBody>
                  <a:tcPr/>
                </a:tc>
                <a:extLst>
                  <a:ext uri="{0D108BD9-81ED-4DB2-BD59-A6C34878D82A}">
                    <a16:rowId xmlns:a16="http://schemas.microsoft.com/office/drawing/2014/main" val="10006"/>
                  </a:ext>
                </a:extLst>
              </a:tr>
              <a:tr h="0">
                <a:tc>
                  <a:txBody>
                    <a:bodyPr/>
                    <a:lstStyle/>
                    <a:p>
                      <a:endParaRPr lang="en-US" sz="2400" dirty="0"/>
                    </a:p>
                  </a:txBody>
                  <a:tcPr/>
                </a:tc>
                <a:extLst>
                  <a:ext uri="{0D108BD9-81ED-4DB2-BD59-A6C34878D82A}">
                    <a16:rowId xmlns:a16="http://schemas.microsoft.com/office/drawing/2014/main" val="10007"/>
                  </a:ext>
                </a:extLst>
              </a:tr>
            </a:tbl>
          </a:graphicData>
        </a:graphic>
      </p:graphicFrame>
      <p:sp>
        <p:nvSpPr>
          <p:cNvPr id="15" name="Rounded Rectangular Callout 14">
            <a:extLst>
              <a:ext uri="{FF2B5EF4-FFF2-40B4-BE49-F238E27FC236}">
                <a16:creationId xmlns:a16="http://schemas.microsoft.com/office/drawing/2014/main" id="{431FB35E-DC84-6B4A-A6DD-F65AECAF6E33}"/>
              </a:ext>
            </a:extLst>
          </p:cNvPr>
          <p:cNvSpPr/>
          <p:nvPr/>
        </p:nvSpPr>
        <p:spPr>
          <a:xfrm>
            <a:off x="522963" y="4756239"/>
            <a:ext cx="2628018" cy="622709"/>
          </a:xfrm>
          <a:prstGeom prst="wedgeRoundRectCallout">
            <a:avLst>
              <a:gd name="adj1" fmla="val 74143"/>
              <a:gd name="adj2" fmla="val -113866"/>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ysClr val="windowText" lastClr="000000"/>
                </a:solidFill>
              </a:rPr>
              <a:t>Ground Truth</a:t>
            </a:r>
          </a:p>
        </p:txBody>
      </p:sp>
      <p:sp>
        <p:nvSpPr>
          <p:cNvPr id="16" name="Right Arrow 15">
            <a:extLst>
              <a:ext uri="{FF2B5EF4-FFF2-40B4-BE49-F238E27FC236}">
                <a16:creationId xmlns:a16="http://schemas.microsoft.com/office/drawing/2014/main" id="{6422D3BD-9C3A-0948-A006-2066A3830F3C}"/>
              </a:ext>
            </a:extLst>
          </p:cNvPr>
          <p:cNvSpPr/>
          <p:nvPr/>
        </p:nvSpPr>
        <p:spPr>
          <a:xfrm>
            <a:off x="5495732" y="3295901"/>
            <a:ext cx="603209"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17" name="Rounded Rectangular Callout 16">
            <a:extLst>
              <a:ext uri="{FF2B5EF4-FFF2-40B4-BE49-F238E27FC236}">
                <a16:creationId xmlns:a16="http://schemas.microsoft.com/office/drawing/2014/main" id="{D5B686EC-0464-F74A-8052-7B509D62E378}"/>
              </a:ext>
            </a:extLst>
          </p:cNvPr>
          <p:cNvSpPr/>
          <p:nvPr/>
        </p:nvSpPr>
        <p:spPr>
          <a:xfrm>
            <a:off x="5564103" y="1473306"/>
            <a:ext cx="1473892" cy="613208"/>
          </a:xfrm>
          <a:prstGeom prst="wedgeRoundRectCallout">
            <a:avLst>
              <a:gd name="adj1" fmla="val -35523"/>
              <a:gd name="adj2" fmla="val 248640"/>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a:solidFill>
                  <a:sysClr val="windowText" lastClr="000000"/>
                </a:solidFill>
              </a:rPr>
              <a:t>Sample</a:t>
            </a:r>
            <a:endParaRPr lang="en-US" sz="2800" dirty="0">
              <a:solidFill>
                <a:sysClr val="windowText" lastClr="000000"/>
              </a:solidFill>
            </a:endParaRPr>
          </a:p>
        </p:txBody>
      </p:sp>
      <p:graphicFrame>
        <p:nvGraphicFramePr>
          <p:cNvPr id="18" name="Table 17">
            <a:extLst>
              <a:ext uri="{FF2B5EF4-FFF2-40B4-BE49-F238E27FC236}">
                <a16:creationId xmlns:a16="http://schemas.microsoft.com/office/drawing/2014/main" id="{51A34B94-B2A2-B744-AF28-3D0B0703CC45}"/>
              </a:ext>
            </a:extLst>
          </p:cNvPr>
          <p:cNvGraphicFramePr>
            <a:graphicFrameLocks noGrp="1"/>
          </p:cNvGraphicFramePr>
          <p:nvPr/>
        </p:nvGraphicFramePr>
        <p:xfrm>
          <a:off x="6374803" y="2756590"/>
          <a:ext cx="1479175" cy="1371600"/>
        </p:xfrm>
        <a:graphic>
          <a:graphicData uri="http://schemas.openxmlformats.org/drawingml/2006/table">
            <a:tbl>
              <a:tblPr firstRow="1" bandRow="1">
                <a:tableStyleId>{073A0DAA-6AF3-43AB-8588-CEC1D06C72B9}</a:tableStyleId>
              </a:tblPr>
              <a:tblGrid>
                <a:gridCol w="1479175">
                  <a:extLst>
                    <a:ext uri="{9D8B030D-6E8A-4147-A177-3AD203B41FA5}">
                      <a16:colId xmlns:a16="http://schemas.microsoft.com/office/drawing/2014/main" val="20000"/>
                    </a:ext>
                  </a:extLst>
                </a:gridCol>
              </a:tblGrid>
              <a:tr h="0">
                <a:tc>
                  <a:txBody>
                    <a:bodyPr/>
                    <a:lstStyle/>
                    <a:p>
                      <a:pPr algn="ctr"/>
                      <a:r>
                        <a:rPr lang="en-US" sz="2400" dirty="0"/>
                        <a:t>Example</a:t>
                      </a:r>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20" name="Right Arrow 19">
            <a:extLst>
              <a:ext uri="{FF2B5EF4-FFF2-40B4-BE49-F238E27FC236}">
                <a16:creationId xmlns:a16="http://schemas.microsoft.com/office/drawing/2014/main" id="{1802A977-52E0-7441-B3C4-A9B7847EB156}"/>
              </a:ext>
            </a:extLst>
          </p:cNvPr>
          <p:cNvSpPr/>
          <p:nvPr/>
        </p:nvSpPr>
        <p:spPr>
          <a:xfrm>
            <a:off x="7990823" y="3290438"/>
            <a:ext cx="572810"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graphicFrame>
        <p:nvGraphicFramePr>
          <p:cNvPr id="21" name="Table 20">
            <a:extLst>
              <a:ext uri="{FF2B5EF4-FFF2-40B4-BE49-F238E27FC236}">
                <a16:creationId xmlns:a16="http://schemas.microsoft.com/office/drawing/2014/main" id="{454199BC-C771-1B49-BF8A-35D8F3FFC648}"/>
              </a:ext>
            </a:extLst>
          </p:cNvPr>
          <p:cNvGraphicFramePr>
            <a:graphicFrameLocks noGrp="1"/>
          </p:cNvGraphicFramePr>
          <p:nvPr/>
        </p:nvGraphicFramePr>
        <p:xfrm>
          <a:off x="10603158" y="1478117"/>
          <a:ext cx="1232263" cy="4023360"/>
        </p:xfrm>
        <a:graphic>
          <a:graphicData uri="http://schemas.openxmlformats.org/drawingml/2006/table">
            <a:tbl>
              <a:tblPr firstRow="1" bandRow="1">
                <a:tableStyleId>{073A0DAA-6AF3-43AB-8588-CEC1D06C72B9}</a:tableStyleId>
              </a:tblPr>
              <a:tblGrid>
                <a:gridCol w="1232263">
                  <a:extLst>
                    <a:ext uri="{9D8B030D-6E8A-4147-A177-3AD203B41FA5}">
                      <a16:colId xmlns:a16="http://schemas.microsoft.com/office/drawing/2014/main" val="20000"/>
                    </a:ext>
                  </a:extLst>
                </a:gridCol>
              </a:tblGrid>
              <a:tr h="0">
                <a:tc>
                  <a:txBody>
                    <a:bodyPr/>
                    <a:lstStyle/>
                    <a:p>
                      <a:pPr algn="ctr"/>
                      <a:r>
                        <a:rPr lang="en-US" sz="2400" dirty="0"/>
                        <a:t>SQuID Result</a:t>
                      </a:r>
                    </a:p>
                  </a:txBody>
                  <a:tcPr/>
                </a:tc>
                <a:extLst>
                  <a:ext uri="{0D108BD9-81ED-4DB2-BD59-A6C34878D82A}">
                    <a16:rowId xmlns:a16="http://schemas.microsoft.com/office/drawing/2014/main" val="10000"/>
                  </a:ext>
                </a:extLst>
              </a:tr>
              <a:tr h="0">
                <a:tc>
                  <a:txBody>
                    <a:bodyPr/>
                    <a:lstStyle/>
                    <a:p>
                      <a:endParaRPr lang="en-US" sz="2400" dirty="0"/>
                    </a:p>
                  </a:txBody>
                  <a:tcPr/>
                </a:tc>
                <a:extLst>
                  <a:ext uri="{0D108BD9-81ED-4DB2-BD59-A6C34878D82A}">
                    <a16:rowId xmlns:a16="http://schemas.microsoft.com/office/drawing/2014/main" val="10001"/>
                  </a:ext>
                </a:extLst>
              </a:tr>
              <a:tr h="0">
                <a:tc>
                  <a:txBody>
                    <a:bodyPr/>
                    <a:lstStyle/>
                    <a:p>
                      <a:endParaRPr lang="en-US" sz="2400" dirty="0"/>
                    </a:p>
                  </a:txBody>
                  <a:tcPr/>
                </a:tc>
                <a:extLst>
                  <a:ext uri="{0D108BD9-81ED-4DB2-BD59-A6C34878D82A}">
                    <a16:rowId xmlns:a16="http://schemas.microsoft.com/office/drawing/2014/main" val="10002"/>
                  </a:ext>
                </a:extLst>
              </a:tr>
              <a:tr h="0">
                <a:tc>
                  <a:txBody>
                    <a:bodyPr/>
                    <a:lstStyle/>
                    <a:p>
                      <a:endParaRPr lang="en-US" sz="2400"/>
                    </a:p>
                  </a:txBody>
                  <a:tcPr/>
                </a:tc>
                <a:extLst>
                  <a:ext uri="{0D108BD9-81ED-4DB2-BD59-A6C34878D82A}">
                    <a16:rowId xmlns:a16="http://schemas.microsoft.com/office/drawing/2014/main" val="10003"/>
                  </a:ext>
                </a:extLst>
              </a:tr>
              <a:tr h="0">
                <a:tc>
                  <a:txBody>
                    <a:bodyPr/>
                    <a:lstStyle/>
                    <a:p>
                      <a:endParaRPr lang="en-US" sz="2400" dirty="0"/>
                    </a:p>
                  </a:txBody>
                  <a:tcPr/>
                </a:tc>
                <a:extLst>
                  <a:ext uri="{0D108BD9-81ED-4DB2-BD59-A6C34878D82A}">
                    <a16:rowId xmlns:a16="http://schemas.microsoft.com/office/drawing/2014/main" val="10004"/>
                  </a:ext>
                </a:extLst>
              </a:tr>
              <a:tr h="0">
                <a:tc>
                  <a:txBody>
                    <a:bodyPr/>
                    <a:lstStyle/>
                    <a:p>
                      <a:endParaRPr lang="en-US" sz="2400"/>
                    </a:p>
                  </a:txBody>
                  <a:tcPr/>
                </a:tc>
                <a:extLst>
                  <a:ext uri="{0D108BD9-81ED-4DB2-BD59-A6C34878D82A}">
                    <a16:rowId xmlns:a16="http://schemas.microsoft.com/office/drawing/2014/main" val="10005"/>
                  </a:ext>
                </a:extLst>
              </a:tr>
              <a:tr h="0">
                <a:tc>
                  <a:txBody>
                    <a:bodyPr/>
                    <a:lstStyle/>
                    <a:p>
                      <a:endParaRPr lang="en-US" sz="2400"/>
                    </a:p>
                  </a:txBody>
                  <a:tcPr/>
                </a:tc>
                <a:extLst>
                  <a:ext uri="{0D108BD9-81ED-4DB2-BD59-A6C34878D82A}">
                    <a16:rowId xmlns:a16="http://schemas.microsoft.com/office/drawing/2014/main" val="10006"/>
                  </a:ext>
                </a:extLst>
              </a:tr>
              <a:tr h="0">
                <a:tc>
                  <a:txBody>
                    <a:bodyPr/>
                    <a:lstStyle/>
                    <a:p>
                      <a:endParaRPr lang="en-US" sz="2400" dirty="0"/>
                    </a:p>
                  </a:txBody>
                  <a:tcPr/>
                </a:tc>
                <a:extLst>
                  <a:ext uri="{0D108BD9-81ED-4DB2-BD59-A6C34878D82A}">
                    <a16:rowId xmlns:a16="http://schemas.microsoft.com/office/drawing/2014/main" val="10007"/>
                  </a:ext>
                </a:extLst>
              </a:tr>
            </a:tbl>
          </a:graphicData>
        </a:graphic>
      </p:graphicFrame>
      <p:sp>
        <p:nvSpPr>
          <p:cNvPr id="22" name="Right Arrow 21">
            <a:extLst>
              <a:ext uri="{FF2B5EF4-FFF2-40B4-BE49-F238E27FC236}">
                <a16:creationId xmlns:a16="http://schemas.microsoft.com/office/drawing/2014/main" id="{65E4A6F4-8F2D-9E4B-AC9E-67DC521432DC}"/>
              </a:ext>
            </a:extLst>
          </p:cNvPr>
          <p:cNvSpPr/>
          <p:nvPr/>
        </p:nvSpPr>
        <p:spPr>
          <a:xfrm>
            <a:off x="9677354" y="3339367"/>
            <a:ext cx="698115" cy="483125"/>
          </a:xfrm>
          <a:prstGeom prst="rightArrow">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23" name="Rounded Rectangular Callout 22">
            <a:extLst>
              <a:ext uri="{FF2B5EF4-FFF2-40B4-BE49-F238E27FC236}">
                <a16:creationId xmlns:a16="http://schemas.microsoft.com/office/drawing/2014/main" id="{1B16B56C-E1A5-7F44-81D8-EA44ED3B9B94}"/>
              </a:ext>
            </a:extLst>
          </p:cNvPr>
          <p:cNvSpPr/>
          <p:nvPr/>
        </p:nvSpPr>
        <p:spPr>
          <a:xfrm>
            <a:off x="8020137" y="1048717"/>
            <a:ext cx="2143703" cy="1053082"/>
          </a:xfrm>
          <a:prstGeom prst="wedgeRoundRectCallout">
            <a:avLst>
              <a:gd name="adj1" fmla="val 38124"/>
              <a:gd name="adj2" fmla="val 165970"/>
              <a:gd name="adj3" fmla="val 16667"/>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ysClr val="windowText" lastClr="000000"/>
                </a:solidFill>
              </a:rPr>
              <a:t>Inferred Query</a:t>
            </a:r>
          </a:p>
        </p:txBody>
      </p:sp>
      <p:grpSp>
        <p:nvGrpSpPr>
          <p:cNvPr id="24" name="Group 23">
            <a:extLst>
              <a:ext uri="{FF2B5EF4-FFF2-40B4-BE49-F238E27FC236}">
                <a16:creationId xmlns:a16="http://schemas.microsoft.com/office/drawing/2014/main" id="{3539D343-F4AD-7642-A54E-1B708FB9B082}"/>
              </a:ext>
            </a:extLst>
          </p:cNvPr>
          <p:cNvGrpSpPr/>
          <p:nvPr/>
        </p:nvGrpSpPr>
        <p:grpSpPr>
          <a:xfrm>
            <a:off x="3886689" y="1325678"/>
            <a:ext cx="8069348" cy="4548725"/>
            <a:chOff x="3886689" y="1325678"/>
            <a:chExt cx="8069348" cy="4548725"/>
          </a:xfrm>
        </p:grpSpPr>
        <p:grpSp>
          <p:nvGrpSpPr>
            <p:cNvPr id="25" name="Group 24">
              <a:extLst>
                <a:ext uri="{FF2B5EF4-FFF2-40B4-BE49-F238E27FC236}">
                  <a16:creationId xmlns:a16="http://schemas.microsoft.com/office/drawing/2014/main" id="{0D9129F5-BFE3-4F45-934B-E03B9E0DF797}"/>
                </a:ext>
              </a:extLst>
            </p:cNvPr>
            <p:cNvGrpSpPr/>
            <p:nvPr/>
          </p:nvGrpSpPr>
          <p:grpSpPr>
            <a:xfrm>
              <a:off x="5564103" y="4521512"/>
              <a:ext cx="4811366" cy="1352891"/>
              <a:chOff x="5564103" y="4521512"/>
              <a:chExt cx="4811366" cy="1352891"/>
            </a:xfrm>
          </p:grpSpPr>
          <p:sp>
            <p:nvSpPr>
              <p:cNvPr id="28" name="Left-Right Arrow 27">
                <a:extLst>
                  <a:ext uri="{FF2B5EF4-FFF2-40B4-BE49-F238E27FC236}">
                    <a16:creationId xmlns:a16="http://schemas.microsoft.com/office/drawing/2014/main" id="{BB5779AB-5E2B-824F-AEDC-E5D8C534A80E}"/>
                  </a:ext>
                </a:extLst>
              </p:cNvPr>
              <p:cNvSpPr/>
              <p:nvPr/>
            </p:nvSpPr>
            <p:spPr>
              <a:xfrm>
                <a:off x="5564103" y="4521512"/>
                <a:ext cx="4811366" cy="1352891"/>
              </a:xfrm>
              <a:prstGeom prst="leftRightArrow">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4690DB6C-6513-7349-B4CD-1FA8D1272EEB}"/>
                  </a:ext>
                </a:extLst>
              </p:cNvPr>
              <p:cNvSpPr txBox="1"/>
              <p:nvPr/>
            </p:nvSpPr>
            <p:spPr>
              <a:xfrm>
                <a:off x="7325696" y="4963380"/>
                <a:ext cx="1685749" cy="461665"/>
              </a:xfrm>
              <a:prstGeom prst="rect">
                <a:avLst/>
              </a:prstGeom>
              <a:noFill/>
            </p:spPr>
            <p:txBody>
              <a:bodyPr wrap="square" rtlCol="0">
                <a:spAutoFit/>
              </a:bodyPr>
              <a:lstStyle/>
              <a:p>
                <a:r>
                  <a:rPr lang="en-US" sz="2400" dirty="0"/>
                  <a:t>Compare</a:t>
                </a:r>
              </a:p>
            </p:txBody>
          </p:sp>
        </p:grpSp>
        <p:sp>
          <p:nvSpPr>
            <p:cNvPr id="26" name="Rectangle 25">
              <a:extLst>
                <a:ext uri="{FF2B5EF4-FFF2-40B4-BE49-F238E27FC236}">
                  <a16:creationId xmlns:a16="http://schemas.microsoft.com/office/drawing/2014/main" id="{EC059E1F-D796-4746-A37E-6410000C149A}"/>
                </a:ext>
              </a:extLst>
            </p:cNvPr>
            <p:cNvSpPr/>
            <p:nvPr/>
          </p:nvSpPr>
          <p:spPr>
            <a:xfrm>
              <a:off x="3886689" y="1325678"/>
              <a:ext cx="1516137" cy="4404644"/>
            </a:xfrm>
            <a:prstGeom prst="rect">
              <a:avLst/>
            </a:prstGeom>
            <a:noFill/>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0796D2FD-CFE5-5F4E-88DA-2A88EE524830}"/>
                </a:ext>
              </a:extLst>
            </p:cNvPr>
            <p:cNvSpPr/>
            <p:nvPr/>
          </p:nvSpPr>
          <p:spPr>
            <a:xfrm>
              <a:off x="10439900" y="1338932"/>
              <a:ext cx="1516137" cy="4404644"/>
            </a:xfrm>
            <a:prstGeom prst="rect">
              <a:avLst/>
            </a:prstGeom>
            <a:noFill/>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grpSp>
      <p:pic>
        <p:nvPicPr>
          <p:cNvPr id="30" name="Picture 29" descr="Icon&#10;&#10;Description automatically generated">
            <a:extLst>
              <a:ext uri="{FF2B5EF4-FFF2-40B4-BE49-F238E27FC236}">
                <a16:creationId xmlns:a16="http://schemas.microsoft.com/office/drawing/2014/main" id="{2FA2031E-938C-BD46-BA31-1CAE8837CAF1}"/>
              </a:ext>
            </a:extLst>
          </p:cNvPr>
          <p:cNvPicPr>
            <a:picLocks noChangeAspect="1"/>
          </p:cNvPicPr>
          <p:nvPr/>
        </p:nvPicPr>
        <p:blipFill>
          <a:blip r:embed="rId5"/>
          <a:stretch>
            <a:fillRect/>
          </a:stretch>
        </p:blipFill>
        <p:spPr>
          <a:xfrm>
            <a:off x="8601644" y="3194342"/>
            <a:ext cx="865409" cy="811232"/>
          </a:xfrm>
          <a:prstGeom prst="rect">
            <a:avLst/>
          </a:prstGeom>
        </p:spPr>
      </p:pic>
      <p:sp>
        <p:nvSpPr>
          <p:cNvPr id="3" name="Slide Number Placeholder 2">
            <a:extLst>
              <a:ext uri="{FF2B5EF4-FFF2-40B4-BE49-F238E27FC236}">
                <a16:creationId xmlns:a16="http://schemas.microsoft.com/office/drawing/2014/main" id="{8669BF6C-26A8-DC45-9D61-AB77C8813C92}"/>
              </a:ext>
            </a:extLst>
          </p:cNvPr>
          <p:cNvSpPr>
            <a:spLocks noGrp="1"/>
          </p:cNvSpPr>
          <p:nvPr>
            <p:ph type="sldNum" sz="quarter" idx="4"/>
          </p:nvPr>
        </p:nvSpPr>
        <p:spPr/>
        <p:txBody>
          <a:bodyPr/>
          <a:lstStyle/>
          <a:p>
            <a:fld id="{4740AEA5-A348-2949-9B8B-EA763C54C64D}" type="slidenum">
              <a:rPr lang="en-US" smtClean="0"/>
              <a:t>30</a:t>
            </a:fld>
            <a:endParaRPr lang="en-US" dirty="0"/>
          </a:p>
        </p:txBody>
      </p:sp>
    </p:spTree>
    <p:custDataLst>
      <p:tags r:id="rId1"/>
    </p:custDataLst>
    <p:extLst>
      <p:ext uri="{BB962C8B-B14F-4D97-AF65-F5344CB8AC3E}">
        <p14:creationId xmlns:p14="http://schemas.microsoft.com/office/powerpoint/2010/main" val="27144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7" grpId="0" animBg="1"/>
      <p:bldP spid="20"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5">
            <a:extLst>
              <a:ext uri="{FF2B5EF4-FFF2-40B4-BE49-F238E27FC236}">
                <a16:creationId xmlns:a16="http://schemas.microsoft.com/office/drawing/2014/main" id="{A7D8715D-B275-7946-8178-9093867C5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51" y="1609344"/>
            <a:ext cx="5292116" cy="4145280"/>
          </a:xfrm>
          <a:prstGeom prst="rect">
            <a:avLst/>
          </a:prstGeom>
        </p:spPr>
      </p:pic>
      <p:sp>
        <p:nvSpPr>
          <p:cNvPr id="9" name="Title 1">
            <a:extLst>
              <a:ext uri="{FF2B5EF4-FFF2-40B4-BE49-F238E27FC236}">
                <a16:creationId xmlns:a16="http://schemas.microsoft.com/office/drawing/2014/main" id="{3009CDB2-2D19-A145-AB5B-3C8BB2AEF096}"/>
              </a:ext>
            </a:extLst>
          </p:cNvPr>
          <p:cNvSpPr txBox="1">
            <a:spLocks/>
          </p:cNvSpPr>
          <p:nvPr/>
        </p:nvSpPr>
        <p:spPr>
          <a:xfrm>
            <a:off x="838200" y="493717"/>
            <a:ext cx="11220450" cy="1325563"/>
          </a:xfrm>
          <a:prstGeom prst="rect">
            <a:avLst/>
          </a:prstGeom>
        </p:spPr>
        <p:txBody>
          <a:bodyPr>
            <a:normAutofit fontScale="97500"/>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Evaluation: how does SQuID perform with large datasets or many examples?</a:t>
            </a:r>
          </a:p>
        </p:txBody>
      </p:sp>
      <p:sp>
        <p:nvSpPr>
          <p:cNvPr id="10" name="Rectangular Callout 9">
            <a:extLst>
              <a:ext uri="{FF2B5EF4-FFF2-40B4-BE49-F238E27FC236}">
                <a16:creationId xmlns:a16="http://schemas.microsoft.com/office/drawing/2014/main" id="{314D129E-0BE5-FE4E-B979-53D0D36340F2}"/>
              </a:ext>
            </a:extLst>
          </p:cNvPr>
          <p:cNvSpPr/>
          <p:nvPr/>
        </p:nvSpPr>
        <p:spPr>
          <a:xfrm>
            <a:off x="401130" y="4231606"/>
            <a:ext cx="2177956" cy="1307306"/>
          </a:xfrm>
          <a:prstGeom prst="wedgeRectCallout">
            <a:avLst>
              <a:gd name="adj1" fmla="val 127972"/>
              <a:gd name="adj2" fmla="val -27176"/>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Linear in example size</a:t>
            </a:r>
          </a:p>
        </p:txBody>
      </p:sp>
      <p:grpSp>
        <p:nvGrpSpPr>
          <p:cNvPr id="11" name="Group 10">
            <a:extLst>
              <a:ext uri="{FF2B5EF4-FFF2-40B4-BE49-F238E27FC236}">
                <a16:creationId xmlns:a16="http://schemas.microsoft.com/office/drawing/2014/main" id="{8E1C29AA-C360-1249-8E27-F81F2F8442DC}"/>
              </a:ext>
            </a:extLst>
          </p:cNvPr>
          <p:cNvGrpSpPr/>
          <p:nvPr/>
        </p:nvGrpSpPr>
        <p:grpSpPr>
          <a:xfrm>
            <a:off x="8408019" y="2509896"/>
            <a:ext cx="3428381" cy="2147808"/>
            <a:chOff x="8408019" y="1438741"/>
            <a:chExt cx="3428381" cy="2147808"/>
          </a:xfrm>
        </p:grpSpPr>
        <p:grpSp>
          <p:nvGrpSpPr>
            <p:cNvPr id="12" name="Group 11">
              <a:extLst>
                <a:ext uri="{FF2B5EF4-FFF2-40B4-BE49-F238E27FC236}">
                  <a16:creationId xmlns:a16="http://schemas.microsoft.com/office/drawing/2014/main" id="{B81156BC-0385-B240-926B-451E8F546DA7}"/>
                </a:ext>
              </a:extLst>
            </p:cNvPr>
            <p:cNvGrpSpPr/>
            <p:nvPr/>
          </p:nvGrpSpPr>
          <p:grpSpPr>
            <a:xfrm>
              <a:off x="8408019" y="1438741"/>
              <a:ext cx="3428381" cy="2147808"/>
              <a:chOff x="8408019" y="1438741"/>
              <a:chExt cx="3428381" cy="3260372"/>
            </a:xfrm>
          </p:grpSpPr>
          <p:sp>
            <p:nvSpPr>
              <p:cNvPr id="14" name="Rectangular Callout 13">
                <a:extLst>
                  <a:ext uri="{FF2B5EF4-FFF2-40B4-BE49-F238E27FC236}">
                    <a16:creationId xmlns:a16="http://schemas.microsoft.com/office/drawing/2014/main" id="{18EC5B3A-2AB7-8443-97CC-32C070D30E33}"/>
                  </a:ext>
                </a:extLst>
              </p:cNvPr>
              <p:cNvSpPr/>
              <p:nvPr/>
            </p:nvSpPr>
            <p:spPr>
              <a:xfrm>
                <a:off x="9448801" y="1438741"/>
                <a:ext cx="2387599" cy="3260372"/>
              </a:xfrm>
              <a:prstGeom prst="wedgeRectCallout">
                <a:avLst>
                  <a:gd name="adj1" fmla="val -84094"/>
                  <a:gd name="adj2" fmla="val 485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2400" dirty="0">
                    <a:solidFill>
                      <a:schemeClr val="tx1"/>
                    </a:solidFill>
                  </a:rPr>
                  <a:t>Logarithmic </a:t>
                </a:r>
              </a:p>
              <a:p>
                <a:pPr algn="ctr"/>
                <a:r>
                  <a:rPr lang="en-US" sz="2400" dirty="0">
                    <a:solidFill>
                      <a:schemeClr val="tx1"/>
                    </a:solidFill>
                  </a:rPr>
                  <a:t>in DB size</a:t>
                </a:r>
              </a:p>
            </p:txBody>
          </p:sp>
          <p:sp>
            <p:nvSpPr>
              <p:cNvPr id="15" name="Right Brace 14">
                <a:extLst>
                  <a:ext uri="{FF2B5EF4-FFF2-40B4-BE49-F238E27FC236}">
                    <a16:creationId xmlns:a16="http://schemas.microsoft.com/office/drawing/2014/main" id="{E2E5A416-97B2-0C44-BF05-E7B2477BCD6C}"/>
                  </a:ext>
                </a:extLst>
              </p:cNvPr>
              <p:cNvSpPr/>
              <p:nvPr/>
            </p:nvSpPr>
            <p:spPr>
              <a:xfrm>
                <a:off x="8408019" y="1569993"/>
                <a:ext cx="272787" cy="2790084"/>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13" name="Picture 12">
              <a:extLst>
                <a:ext uri="{FF2B5EF4-FFF2-40B4-BE49-F238E27FC236}">
                  <a16:creationId xmlns:a16="http://schemas.microsoft.com/office/drawing/2014/main" id="{AD8619EC-3E97-E047-920E-BC0DE7733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940" y="2308921"/>
              <a:ext cx="2254931" cy="1232473"/>
            </a:xfrm>
            <a:prstGeom prst="rect">
              <a:avLst/>
            </a:prstGeom>
          </p:spPr>
        </p:pic>
      </p:grpSp>
      <p:sp>
        <p:nvSpPr>
          <p:cNvPr id="16" name="Rectangular Callout 15">
            <a:extLst>
              <a:ext uri="{FF2B5EF4-FFF2-40B4-BE49-F238E27FC236}">
                <a16:creationId xmlns:a16="http://schemas.microsoft.com/office/drawing/2014/main" id="{9B6F7F21-B677-E541-BFAF-87669B509B44}"/>
              </a:ext>
            </a:extLst>
          </p:cNvPr>
          <p:cNvSpPr/>
          <p:nvPr/>
        </p:nvSpPr>
        <p:spPr>
          <a:xfrm>
            <a:off x="355600" y="2406902"/>
            <a:ext cx="2177956" cy="1502158"/>
          </a:xfrm>
          <a:prstGeom prst="wedgeRectCallout">
            <a:avLst>
              <a:gd name="adj1" fmla="val 196136"/>
              <a:gd name="adj2" fmla="val 50696"/>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Inference time is practical</a:t>
            </a:r>
          </a:p>
        </p:txBody>
      </p:sp>
      <p:sp>
        <p:nvSpPr>
          <p:cNvPr id="3" name="Slide Number Placeholder 2">
            <a:extLst>
              <a:ext uri="{FF2B5EF4-FFF2-40B4-BE49-F238E27FC236}">
                <a16:creationId xmlns:a16="http://schemas.microsoft.com/office/drawing/2014/main" id="{DB8C68AF-15BD-6541-BBBA-B912E2F70A59}"/>
              </a:ext>
            </a:extLst>
          </p:cNvPr>
          <p:cNvSpPr>
            <a:spLocks noGrp="1"/>
          </p:cNvSpPr>
          <p:nvPr>
            <p:ph type="sldNum" sz="quarter" idx="4"/>
          </p:nvPr>
        </p:nvSpPr>
        <p:spPr/>
        <p:txBody>
          <a:bodyPr/>
          <a:lstStyle/>
          <a:p>
            <a:fld id="{4740AEA5-A348-2949-9B8B-EA763C54C64D}" type="slidenum">
              <a:rPr lang="en-US" smtClean="0"/>
              <a:t>31</a:t>
            </a:fld>
            <a:endParaRPr lang="en-US" dirty="0"/>
          </a:p>
        </p:txBody>
      </p:sp>
    </p:spTree>
    <p:custDataLst>
      <p:tags r:id="rId1"/>
    </p:custDataLst>
    <p:extLst>
      <p:ext uri="{BB962C8B-B14F-4D97-AF65-F5344CB8AC3E}">
        <p14:creationId xmlns:p14="http://schemas.microsoft.com/office/powerpoint/2010/main" val="96375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74E544-DF47-DC4E-9AF0-01191F69C0C6}"/>
              </a:ext>
            </a:extLst>
          </p:cNvPr>
          <p:cNvSpPr>
            <a:spLocks noGrp="1"/>
          </p:cNvSpPr>
          <p:nvPr>
            <p:ph type="sldNum" sz="quarter" idx="4"/>
          </p:nvPr>
        </p:nvSpPr>
        <p:spPr/>
        <p:txBody>
          <a:bodyPr/>
          <a:lstStyle/>
          <a:p>
            <a:fld id="{4740AEA5-A348-2949-9B8B-EA763C54C64D}" type="slidenum">
              <a:rPr lang="en-US" smtClean="0"/>
              <a:t>32</a:t>
            </a:fld>
            <a:endParaRPr lang="en-US" dirty="0"/>
          </a:p>
        </p:txBody>
      </p:sp>
      <p:pic>
        <p:nvPicPr>
          <p:cNvPr id="6" name="Content Placeholder 5" descr="Chart, bar chart&#10;&#10;Description automatically generated">
            <a:extLst>
              <a:ext uri="{FF2B5EF4-FFF2-40B4-BE49-F238E27FC236}">
                <a16:creationId xmlns:a16="http://schemas.microsoft.com/office/drawing/2014/main" id="{5A151F54-F4B4-D148-8266-B53314E24AF7}"/>
              </a:ext>
            </a:extLst>
          </p:cNvPr>
          <p:cNvPicPr>
            <a:picLocks noGrp="1" noChangeAspect="1"/>
          </p:cNvPicPr>
          <p:nvPr>
            <p:ph sz="quarter" idx="11"/>
          </p:nvPr>
        </p:nvPicPr>
        <p:blipFill>
          <a:blip r:embed="rId3"/>
          <a:stretch>
            <a:fillRect/>
          </a:stretch>
        </p:blipFill>
        <p:spPr>
          <a:xfrm>
            <a:off x="573088" y="2241478"/>
            <a:ext cx="11045825" cy="2935431"/>
          </a:xfrm>
        </p:spPr>
      </p:pic>
      <p:sp>
        <p:nvSpPr>
          <p:cNvPr id="4" name="Text Placeholder 3">
            <a:extLst>
              <a:ext uri="{FF2B5EF4-FFF2-40B4-BE49-F238E27FC236}">
                <a16:creationId xmlns:a16="http://schemas.microsoft.com/office/drawing/2014/main" id="{1DFE19CC-2C00-C641-BC33-A1C32113FA64}"/>
              </a:ext>
            </a:extLst>
          </p:cNvPr>
          <p:cNvSpPr>
            <a:spLocks noGrp="1"/>
          </p:cNvSpPr>
          <p:nvPr>
            <p:ph type="body" sz="quarter" idx="13"/>
          </p:nvPr>
        </p:nvSpPr>
        <p:spPr/>
        <p:txBody>
          <a:bodyPr/>
          <a:lstStyle/>
          <a:p>
            <a:r>
              <a:rPr lang="en-US" dirty="0"/>
              <a:t>Evaluation: original query vs. SQuID query</a:t>
            </a:r>
          </a:p>
        </p:txBody>
      </p:sp>
    </p:spTree>
    <p:extLst>
      <p:ext uri="{BB962C8B-B14F-4D97-AF65-F5344CB8AC3E}">
        <p14:creationId xmlns:p14="http://schemas.microsoft.com/office/powerpoint/2010/main" val="142531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FCA66-F3D7-8449-8C35-AD80AFC4BB99}"/>
              </a:ext>
            </a:extLst>
          </p:cNvPr>
          <p:cNvSpPr txBox="1">
            <a:spLocks/>
          </p:cNvSpPr>
          <p:nvPr/>
        </p:nvSpPr>
        <p:spPr>
          <a:xfrm>
            <a:off x="838199" y="460822"/>
            <a:ext cx="11038681"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solidFill>
                  <a:schemeClr val="tx2"/>
                </a:solidFill>
              </a:rPr>
              <a:t>Evaluation: does SQuID infer the right intent?</a:t>
            </a:r>
          </a:p>
          <a:p>
            <a:endParaRPr lang="en-US" sz="3730" cap="none" dirty="0">
              <a:solidFill>
                <a:schemeClr val="tx2"/>
              </a:solidFill>
            </a:endParaRPr>
          </a:p>
        </p:txBody>
      </p:sp>
      <p:sp>
        <p:nvSpPr>
          <p:cNvPr id="3" name="Slide Number Placeholder 2">
            <a:extLst>
              <a:ext uri="{FF2B5EF4-FFF2-40B4-BE49-F238E27FC236}">
                <a16:creationId xmlns:a16="http://schemas.microsoft.com/office/drawing/2014/main" id="{A766EE0E-8A4A-6244-AC0D-82108F96FC7F}"/>
              </a:ext>
            </a:extLst>
          </p:cNvPr>
          <p:cNvSpPr>
            <a:spLocks noGrp="1"/>
          </p:cNvSpPr>
          <p:nvPr>
            <p:ph type="sldNum" sz="quarter" idx="4"/>
          </p:nvPr>
        </p:nvSpPr>
        <p:spPr/>
        <p:txBody>
          <a:bodyPr/>
          <a:lstStyle/>
          <a:p>
            <a:fld id="{4740AEA5-A348-2949-9B8B-EA763C54C64D}" type="slidenum">
              <a:rPr lang="en-US" smtClean="0"/>
              <a:t>33</a:t>
            </a:fld>
            <a:endParaRPr lang="en-US" dirty="0"/>
          </a:p>
        </p:txBody>
      </p:sp>
      <p:pic>
        <p:nvPicPr>
          <p:cNvPr id="6" name="Picture 5">
            <a:extLst>
              <a:ext uri="{FF2B5EF4-FFF2-40B4-BE49-F238E27FC236}">
                <a16:creationId xmlns:a16="http://schemas.microsoft.com/office/drawing/2014/main" id="{D51AD7EB-7CB0-234B-8071-043280150B3C}"/>
              </a:ext>
            </a:extLst>
          </p:cNvPr>
          <p:cNvPicPr>
            <a:picLocks noChangeAspect="1"/>
          </p:cNvPicPr>
          <p:nvPr/>
        </p:nvPicPr>
        <p:blipFill rotWithShape="1">
          <a:blip r:embed="rId3">
            <a:extLst>
              <a:ext uri="{28A0092B-C50C-407E-A947-70E740481C1C}">
                <a14:useLocalDpi xmlns:a14="http://schemas.microsoft.com/office/drawing/2010/main" val="0"/>
              </a:ext>
            </a:extLst>
          </a:blip>
          <a:srcRect l="43828" r="1338" b="89262"/>
          <a:stretch/>
        </p:blipFill>
        <p:spPr>
          <a:xfrm>
            <a:off x="686932" y="1123603"/>
            <a:ext cx="10818135" cy="797973"/>
          </a:xfrm>
          <a:prstGeom prst="rect">
            <a:avLst/>
          </a:prstGeom>
        </p:spPr>
      </p:pic>
      <p:grpSp>
        <p:nvGrpSpPr>
          <p:cNvPr id="2" name="Group 1">
            <a:extLst>
              <a:ext uri="{FF2B5EF4-FFF2-40B4-BE49-F238E27FC236}">
                <a16:creationId xmlns:a16="http://schemas.microsoft.com/office/drawing/2014/main" id="{E8135DAA-5CCD-FC49-932F-B9721A3C2F22}"/>
              </a:ext>
            </a:extLst>
          </p:cNvPr>
          <p:cNvGrpSpPr/>
          <p:nvPr/>
        </p:nvGrpSpPr>
        <p:grpSpPr>
          <a:xfrm>
            <a:off x="5414210" y="2002952"/>
            <a:ext cx="3977101" cy="4797283"/>
            <a:chOff x="3633538" y="1652564"/>
            <a:chExt cx="3977101" cy="4797283"/>
          </a:xfrm>
        </p:grpSpPr>
        <p:pic>
          <p:nvPicPr>
            <p:cNvPr id="5" name="Picture 4">
              <a:extLst>
                <a:ext uri="{FF2B5EF4-FFF2-40B4-BE49-F238E27FC236}">
                  <a16:creationId xmlns:a16="http://schemas.microsoft.com/office/drawing/2014/main" id="{E6509AD2-8118-0A49-A3B3-D254AA18A514}"/>
                </a:ext>
              </a:extLst>
            </p:cNvPr>
            <p:cNvPicPr>
              <a:picLocks noChangeAspect="1"/>
            </p:cNvPicPr>
            <p:nvPr/>
          </p:nvPicPr>
          <p:blipFill rotWithShape="1">
            <a:blip r:embed="rId3">
              <a:extLst>
                <a:ext uri="{28A0092B-C50C-407E-A947-70E740481C1C}">
                  <a14:useLocalDpi xmlns:a14="http://schemas.microsoft.com/office/drawing/2010/main" val="0"/>
                </a:ext>
              </a:extLst>
            </a:blip>
            <a:srcRect l="51908" t="50506" r="35843" b="-1096"/>
            <a:stretch/>
          </p:blipFill>
          <p:spPr>
            <a:xfrm>
              <a:off x="4765839" y="1652564"/>
              <a:ext cx="2844800" cy="4797283"/>
            </a:xfrm>
            <a:prstGeom prst="rect">
              <a:avLst/>
            </a:prstGeom>
          </p:spPr>
        </p:pic>
        <p:pic>
          <p:nvPicPr>
            <p:cNvPr id="7" name="Picture 6">
              <a:extLst>
                <a:ext uri="{FF2B5EF4-FFF2-40B4-BE49-F238E27FC236}">
                  <a16:creationId xmlns:a16="http://schemas.microsoft.com/office/drawing/2014/main" id="{4695E6F4-AB6F-2E44-AD3D-F0D02B1A3E4F}"/>
                </a:ext>
              </a:extLst>
            </p:cNvPr>
            <p:cNvPicPr>
              <a:picLocks noChangeAspect="1"/>
            </p:cNvPicPr>
            <p:nvPr/>
          </p:nvPicPr>
          <p:blipFill rotWithShape="1">
            <a:blip r:embed="rId3">
              <a:extLst>
                <a:ext uri="{28A0092B-C50C-407E-A947-70E740481C1C}">
                  <a14:useLocalDpi xmlns:a14="http://schemas.microsoft.com/office/drawing/2010/main" val="0"/>
                </a:ext>
              </a:extLst>
            </a:blip>
            <a:srcRect l="-485" t="50506" r="94039" b="-1096"/>
            <a:stretch/>
          </p:blipFill>
          <p:spPr>
            <a:xfrm>
              <a:off x="3633538" y="1786385"/>
              <a:ext cx="1371600" cy="4395480"/>
            </a:xfrm>
            <a:prstGeom prst="rect">
              <a:avLst/>
            </a:prstGeom>
          </p:spPr>
        </p:pic>
      </p:grpSp>
      <p:sp>
        <p:nvSpPr>
          <p:cNvPr id="10" name="Rectangular Callout 9">
            <a:extLst>
              <a:ext uri="{FF2B5EF4-FFF2-40B4-BE49-F238E27FC236}">
                <a16:creationId xmlns:a16="http://schemas.microsoft.com/office/drawing/2014/main" id="{6EB3FA00-4B3B-EC4C-B585-B7EA8DF048C0}"/>
              </a:ext>
            </a:extLst>
          </p:cNvPr>
          <p:cNvSpPr/>
          <p:nvPr/>
        </p:nvSpPr>
        <p:spPr>
          <a:xfrm>
            <a:off x="578080" y="2275396"/>
            <a:ext cx="3825477" cy="1139950"/>
          </a:xfrm>
          <a:prstGeom prst="wedgeRectCallout">
            <a:avLst>
              <a:gd name="adj1" fmla="val 128953"/>
              <a:gd name="adj2" fmla="val -43216"/>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Find all </a:t>
            </a:r>
            <a:r>
              <a:rPr lang="en-US" sz="2400" b="1" dirty="0">
                <a:solidFill>
                  <a:schemeClr val="tx1"/>
                </a:solidFill>
              </a:rPr>
              <a:t>Animation</a:t>
            </a:r>
            <a:r>
              <a:rPr lang="en-US" sz="2400" dirty="0">
                <a:solidFill>
                  <a:schemeClr val="tx1"/>
                </a:solidFill>
              </a:rPr>
              <a:t> movies produced by </a:t>
            </a:r>
            <a:r>
              <a:rPr lang="en-US" sz="2400" b="1" dirty="0">
                <a:solidFill>
                  <a:schemeClr val="tx1"/>
                </a:solidFill>
              </a:rPr>
              <a:t>Pixar</a:t>
            </a:r>
          </a:p>
        </p:txBody>
      </p:sp>
    </p:spTree>
    <p:extLst>
      <p:ext uri="{BB962C8B-B14F-4D97-AF65-F5344CB8AC3E}">
        <p14:creationId xmlns:p14="http://schemas.microsoft.com/office/powerpoint/2010/main" val="6446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48671-3A87-B841-AB24-559270AB536F}"/>
              </a:ext>
            </a:extLst>
          </p:cNvPr>
          <p:cNvPicPr>
            <a:picLocks noChangeAspect="1"/>
          </p:cNvPicPr>
          <p:nvPr/>
        </p:nvPicPr>
        <p:blipFill rotWithShape="1">
          <a:blip r:embed="rId3">
            <a:extLst>
              <a:ext uri="{28A0092B-C50C-407E-A947-70E740481C1C}">
                <a14:useLocalDpi xmlns:a14="http://schemas.microsoft.com/office/drawing/2010/main" val="0"/>
              </a:ext>
            </a:extLst>
          </a:blip>
          <a:srcRect t="9775" r="646"/>
          <a:stretch/>
        </p:blipFill>
        <p:spPr>
          <a:xfrm>
            <a:off x="390460" y="1816697"/>
            <a:ext cx="11411079" cy="4231151"/>
          </a:xfrm>
          <a:prstGeom prst="rect">
            <a:avLst/>
          </a:prstGeom>
        </p:spPr>
      </p:pic>
      <p:pic>
        <p:nvPicPr>
          <p:cNvPr id="10" name="Picture 9">
            <a:extLst>
              <a:ext uri="{FF2B5EF4-FFF2-40B4-BE49-F238E27FC236}">
                <a16:creationId xmlns:a16="http://schemas.microsoft.com/office/drawing/2014/main" id="{410A4EEE-80F7-1940-8D94-379E6BE71469}"/>
              </a:ext>
            </a:extLst>
          </p:cNvPr>
          <p:cNvPicPr>
            <a:picLocks noChangeAspect="1"/>
          </p:cNvPicPr>
          <p:nvPr/>
        </p:nvPicPr>
        <p:blipFill rotWithShape="1">
          <a:blip r:embed="rId3">
            <a:extLst>
              <a:ext uri="{28A0092B-C50C-407E-A947-70E740481C1C}">
                <a14:useLocalDpi xmlns:a14="http://schemas.microsoft.com/office/drawing/2010/main" val="0"/>
              </a:ext>
            </a:extLst>
          </a:blip>
          <a:srcRect l="43828" r="1338" b="89262"/>
          <a:stretch/>
        </p:blipFill>
        <p:spPr>
          <a:xfrm>
            <a:off x="2512038" y="1093807"/>
            <a:ext cx="7575079" cy="558757"/>
          </a:xfrm>
          <a:prstGeom prst="rect">
            <a:avLst/>
          </a:prstGeom>
        </p:spPr>
      </p:pic>
      <p:sp>
        <p:nvSpPr>
          <p:cNvPr id="13" name="Title 1">
            <a:extLst>
              <a:ext uri="{FF2B5EF4-FFF2-40B4-BE49-F238E27FC236}">
                <a16:creationId xmlns:a16="http://schemas.microsoft.com/office/drawing/2014/main" id="{ACFC46C2-2CAB-DE45-9E6A-579C40A4E544}"/>
              </a:ext>
            </a:extLst>
          </p:cNvPr>
          <p:cNvSpPr txBox="1">
            <a:spLocks/>
          </p:cNvSpPr>
          <p:nvPr/>
        </p:nvSpPr>
        <p:spPr>
          <a:xfrm>
            <a:off x="838200" y="42337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works with few examples</a:t>
            </a:r>
          </a:p>
          <a:p>
            <a:endParaRPr lang="en-US" sz="3730" cap="none" dirty="0"/>
          </a:p>
        </p:txBody>
      </p:sp>
      <p:sp>
        <p:nvSpPr>
          <p:cNvPr id="3" name="Slide Number Placeholder 2">
            <a:extLst>
              <a:ext uri="{FF2B5EF4-FFF2-40B4-BE49-F238E27FC236}">
                <a16:creationId xmlns:a16="http://schemas.microsoft.com/office/drawing/2014/main" id="{2A5EFDC3-B2A6-AD4D-8A6F-9F226902D01B}"/>
              </a:ext>
            </a:extLst>
          </p:cNvPr>
          <p:cNvSpPr>
            <a:spLocks noGrp="1"/>
          </p:cNvSpPr>
          <p:nvPr>
            <p:ph type="sldNum" sz="quarter" idx="4"/>
          </p:nvPr>
        </p:nvSpPr>
        <p:spPr/>
        <p:txBody>
          <a:bodyPr/>
          <a:lstStyle/>
          <a:p>
            <a:fld id="{4740AEA5-A348-2949-9B8B-EA763C54C64D}" type="slidenum">
              <a:rPr lang="en-US" smtClean="0"/>
              <a:t>34</a:t>
            </a:fld>
            <a:endParaRPr lang="en-US" dirty="0"/>
          </a:p>
        </p:txBody>
      </p:sp>
    </p:spTree>
    <p:extLst>
      <p:ext uri="{BB962C8B-B14F-4D97-AF65-F5344CB8AC3E}">
        <p14:creationId xmlns:p14="http://schemas.microsoft.com/office/powerpoint/2010/main" val="318513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239C9E-8169-DD47-A8C7-684FECF69F55}"/>
              </a:ext>
            </a:extLst>
          </p:cNvPr>
          <p:cNvSpPr txBox="1">
            <a:spLocks/>
          </p:cNvSpPr>
          <p:nvPr/>
        </p:nvSpPr>
        <p:spPr>
          <a:xfrm>
            <a:off x="401392" y="225522"/>
            <a:ext cx="10763250"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SQuID outperforms machine learning</a:t>
            </a:r>
          </a:p>
          <a:p>
            <a:r>
              <a:rPr lang="en-US" sz="3730" cap="none" dirty="0"/>
              <a:t>PU Learning: Positive and Unlabeled Learning</a:t>
            </a:r>
          </a:p>
        </p:txBody>
      </p:sp>
      <p:pic>
        <p:nvPicPr>
          <p:cNvPr id="4" name="Content Placeholder 5">
            <a:extLst>
              <a:ext uri="{FF2B5EF4-FFF2-40B4-BE49-F238E27FC236}">
                <a16:creationId xmlns:a16="http://schemas.microsoft.com/office/drawing/2014/main" id="{0743B5E3-83BA-0642-A4F4-AF8D7EC74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925" y="1840924"/>
            <a:ext cx="9146148" cy="3353115"/>
          </a:xfrm>
          <a:prstGeom prst="rect">
            <a:avLst/>
          </a:prstGeom>
        </p:spPr>
      </p:pic>
      <p:sp>
        <p:nvSpPr>
          <p:cNvPr id="5" name="Rectangular Callout 4">
            <a:extLst>
              <a:ext uri="{FF2B5EF4-FFF2-40B4-BE49-F238E27FC236}">
                <a16:creationId xmlns:a16="http://schemas.microsoft.com/office/drawing/2014/main" id="{340F41B0-9247-6541-B587-BCDEC409F257}"/>
              </a:ext>
            </a:extLst>
          </p:cNvPr>
          <p:cNvSpPr/>
          <p:nvPr/>
        </p:nvSpPr>
        <p:spPr>
          <a:xfrm>
            <a:off x="10194434" y="3716965"/>
            <a:ext cx="1940416" cy="1160591"/>
          </a:xfrm>
          <a:prstGeom prst="wedgeRectCallout">
            <a:avLst>
              <a:gd name="adj1" fmla="val -201473"/>
              <a:gd name="adj2" fmla="val -9660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PU learning requires &gt;= </a:t>
            </a:r>
            <a:r>
              <a:rPr lang="en-US" dirty="0">
                <a:solidFill>
                  <a:schemeClr val="tx1"/>
                </a:solidFill>
              </a:rPr>
              <a:t>70% data as example</a:t>
            </a:r>
          </a:p>
        </p:txBody>
      </p:sp>
      <p:sp>
        <p:nvSpPr>
          <p:cNvPr id="6" name="Rectangular Callout 5">
            <a:extLst>
              <a:ext uri="{FF2B5EF4-FFF2-40B4-BE49-F238E27FC236}">
                <a16:creationId xmlns:a16="http://schemas.microsoft.com/office/drawing/2014/main" id="{0E94709F-866D-D740-BB3B-456A857B159F}"/>
              </a:ext>
            </a:extLst>
          </p:cNvPr>
          <p:cNvSpPr/>
          <p:nvPr/>
        </p:nvSpPr>
        <p:spPr>
          <a:xfrm>
            <a:off x="10382250" y="1487248"/>
            <a:ext cx="1752600" cy="1370252"/>
          </a:xfrm>
          <a:prstGeom prst="wedgeRectCallout">
            <a:avLst>
              <a:gd name="adj1" fmla="val -107331"/>
              <a:gd name="adj2" fmla="val 98742"/>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solidFill>
                  <a:schemeClr val="tx1"/>
                </a:solidFill>
              </a:rPr>
              <a:t>PU learning does not scale</a:t>
            </a:r>
          </a:p>
        </p:txBody>
      </p:sp>
      <p:sp>
        <p:nvSpPr>
          <p:cNvPr id="7" name="Rounded Rectangle 6">
            <a:extLst>
              <a:ext uri="{FF2B5EF4-FFF2-40B4-BE49-F238E27FC236}">
                <a16:creationId xmlns:a16="http://schemas.microsoft.com/office/drawing/2014/main" id="{BF84B373-23FD-E14F-93A2-265C3F7CC3C3}"/>
              </a:ext>
            </a:extLst>
          </p:cNvPr>
          <p:cNvSpPr/>
          <p:nvPr/>
        </p:nvSpPr>
        <p:spPr>
          <a:xfrm>
            <a:off x="1538114" y="5126173"/>
            <a:ext cx="9146148" cy="627761"/>
          </a:xfrm>
          <a:prstGeom prst="round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ysClr val="windowText" lastClr="000000"/>
                </a:solidFill>
              </a:rPr>
              <a:t>Generic machine learning cannot </a:t>
            </a:r>
            <a:r>
              <a:rPr lang="en-US" sz="2000">
                <a:solidFill>
                  <a:sysClr val="windowText" lastClr="000000"/>
                </a:solidFill>
              </a:rPr>
              <a:t>model RDBMS-specific </a:t>
            </a:r>
            <a:r>
              <a:rPr lang="en-US" sz="2000" dirty="0">
                <a:solidFill>
                  <a:sysClr val="windowText" lastClr="000000"/>
                </a:solidFill>
              </a:rPr>
              <a:t>assumptions</a:t>
            </a:r>
          </a:p>
        </p:txBody>
      </p:sp>
      <p:sp>
        <p:nvSpPr>
          <p:cNvPr id="8" name="Slide Number Placeholder 7">
            <a:extLst>
              <a:ext uri="{FF2B5EF4-FFF2-40B4-BE49-F238E27FC236}">
                <a16:creationId xmlns:a16="http://schemas.microsoft.com/office/drawing/2014/main" id="{760CB60B-5BFF-3F49-8F9C-FEE002D5B322}"/>
              </a:ext>
            </a:extLst>
          </p:cNvPr>
          <p:cNvSpPr>
            <a:spLocks noGrp="1"/>
          </p:cNvSpPr>
          <p:nvPr>
            <p:ph type="sldNum" sz="quarter" idx="4"/>
          </p:nvPr>
        </p:nvSpPr>
        <p:spPr/>
        <p:txBody>
          <a:bodyPr/>
          <a:lstStyle/>
          <a:p>
            <a:fld id="{4740AEA5-A348-2949-9B8B-EA763C54C64D}" type="slidenum">
              <a:rPr lang="en-US" smtClean="0"/>
              <a:t>35</a:t>
            </a:fld>
            <a:endParaRPr lang="en-US" dirty="0"/>
          </a:p>
        </p:txBody>
      </p:sp>
      <p:sp>
        <p:nvSpPr>
          <p:cNvPr id="9" name="TextBox 8">
            <a:extLst>
              <a:ext uri="{FF2B5EF4-FFF2-40B4-BE49-F238E27FC236}">
                <a16:creationId xmlns:a16="http://schemas.microsoft.com/office/drawing/2014/main" id="{1038C485-FBB8-F640-B8C8-177D8FAE13DB}"/>
              </a:ext>
            </a:extLst>
          </p:cNvPr>
          <p:cNvSpPr txBox="1"/>
          <p:nvPr/>
        </p:nvSpPr>
        <p:spPr>
          <a:xfrm>
            <a:off x="315119" y="6384003"/>
            <a:ext cx="10763250" cy="307777"/>
          </a:xfrm>
          <a:prstGeom prst="rect">
            <a:avLst/>
          </a:prstGeom>
          <a:noFill/>
        </p:spPr>
        <p:txBody>
          <a:bodyPr wrap="square">
            <a:spAutoFit/>
          </a:bodyPr>
          <a:lstStyle/>
          <a:p>
            <a:r>
              <a:rPr lang="en-US" sz="1400" dirty="0"/>
              <a:t>PU: C. Elkan and K. Noto. Learning classifiers from only positive and unlabeled data. In SIGKDD, pages 213–220. ACM, 2008.</a:t>
            </a:r>
          </a:p>
        </p:txBody>
      </p:sp>
    </p:spTree>
    <p:custDataLst>
      <p:tags r:id="rId1"/>
    </p:custDataLst>
    <p:extLst>
      <p:ext uri="{BB962C8B-B14F-4D97-AF65-F5344CB8AC3E}">
        <p14:creationId xmlns:p14="http://schemas.microsoft.com/office/powerpoint/2010/main" val="426627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40B8BD7-2D8D-E84F-A377-F6A2A82B44F2}"/>
              </a:ext>
            </a:extLst>
          </p:cNvPr>
          <p:cNvSpPr txBox="1">
            <a:spLocks/>
          </p:cNvSpPr>
          <p:nvPr/>
        </p:nvSpPr>
        <p:spPr>
          <a:xfrm>
            <a:off x="838200" y="423377"/>
            <a:ext cx="10515600" cy="1325563"/>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 Query reverse engineering (QRE)</a:t>
            </a:r>
          </a:p>
        </p:txBody>
      </p:sp>
      <p:graphicFrame>
        <p:nvGraphicFramePr>
          <p:cNvPr id="9" name="Table 8">
            <a:extLst>
              <a:ext uri="{FF2B5EF4-FFF2-40B4-BE49-F238E27FC236}">
                <a16:creationId xmlns:a16="http://schemas.microsoft.com/office/drawing/2014/main" id="{5349EE93-CAEE-FB4D-A456-F51BCB8F629E}"/>
              </a:ext>
            </a:extLst>
          </p:cNvPr>
          <p:cNvGraphicFramePr>
            <a:graphicFrameLocks noGrp="1"/>
          </p:cNvGraphicFramePr>
          <p:nvPr/>
        </p:nvGraphicFramePr>
        <p:xfrm>
          <a:off x="9521275" y="1449730"/>
          <a:ext cx="1551169" cy="4145280"/>
        </p:xfrm>
        <a:graphic>
          <a:graphicData uri="http://schemas.openxmlformats.org/drawingml/2006/table">
            <a:tbl>
              <a:tblPr firstRow="1" bandRow="1">
                <a:tableStyleId>{073A0DAA-6AF3-43AB-8588-CEC1D06C72B9}</a:tableStyleId>
              </a:tblPr>
              <a:tblGrid>
                <a:gridCol w="1551169">
                  <a:extLst>
                    <a:ext uri="{9D8B030D-6E8A-4147-A177-3AD203B41FA5}">
                      <a16:colId xmlns:a16="http://schemas.microsoft.com/office/drawing/2014/main" val="20000"/>
                    </a:ext>
                  </a:extLst>
                </a:gridCol>
              </a:tblGrid>
              <a:tr h="0">
                <a:tc>
                  <a:txBody>
                    <a:bodyPr/>
                    <a:lstStyle/>
                    <a:p>
                      <a:pPr algn="ctr"/>
                      <a:r>
                        <a:rPr lang="en-US" sz="2800" dirty="0"/>
                        <a:t>Output</a:t>
                      </a:r>
                    </a:p>
                  </a:txBody>
                  <a:tcPr/>
                </a:tc>
                <a:extLst>
                  <a:ext uri="{0D108BD9-81ED-4DB2-BD59-A6C34878D82A}">
                    <a16:rowId xmlns:a16="http://schemas.microsoft.com/office/drawing/2014/main" val="10000"/>
                  </a:ext>
                </a:extLst>
              </a:tr>
              <a:tr h="0">
                <a:tc>
                  <a:txBody>
                    <a:bodyPr/>
                    <a:lstStyle/>
                    <a:p>
                      <a:endParaRPr lang="en-US" sz="2800" dirty="0"/>
                    </a:p>
                  </a:txBody>
                  <a:tcPr/>
                </a:tc>
                <a:extLst>
                  <a:ext uri="{0D108BD9-81ED-4DB2-BD59-A6C34878D82A}">
                    <a16:rowId xmlns:a16="http://schemas.microsoft.com/office/drawing/2014/main" val="10001"/>
                  </a:ext>
                </a:extLst>
              </a:tr>
              <a:tr h="0">
                <a:tc>
                  <a:txBody>
                    <a:bodyPr/>
                    <a:lstStyle/>
                    <a:p>
                      <a:endParaRPr lang="en-US" sz="2800" dirty="0"/>
                    </a:p>
                  </a:txBody>
                  <a:tcPr/>
                </a:tc>
                <a:extLst>
                  <a:ext uri="{0D108BD9-81ED-4DB2-BD59-A6C34878D82A}">
                    <a16:rowId xmlns:a16="http://schemas.microsoft.com/office/drawing/2014/main" val="10002"/>
                  </a:ext>
                </a:extLst>
              </a:tr>
              <a:tr h="0">
                <a:tc>
                  <a:txBody>
                    <a:bodyPr/>
                    <a:lstStyle/>
                    <a:p>
                      <a:endParaRPr lang="en-US" sz="2800"/>
                    </a:p>
                  </a:txBody>
                  <a:tcPr/>
                </a:tc>
                <a:extLst>
                  <a:ext uri="{0D108BD9-81ED-4DB2-BD59-A6C34878D82A}">
                    <a16:rowId xmlns:a16="http://schemas.microsoft.com/office/drawing/2014/main" val="10003"/>
                  </a:ext>
                </a:extLst>
              </a:tr>
              <a:tr h="0">
                <a:tc>
                  <a:txBody>
                    <a:bodyPr/>
                    <a:lstStyle/>
                    <a:p>
                      <a:endParaRPr lang="en-US" sz="2800" dirty="0"/>
                    </a:p>
                  </a:txBody>
                  <a:tcPr/>
                </a:tc>
                <a:extLst>
                  <a:ext uri="{0D108BD9-81ED-4DB2-BD59-A6C34878D82A}">
                    <a16:rowId xmlns:a16="http://schemas.microsoft.com/office/drawing/2014/main" val="10004"/>
                  </a:ext>
                </a:extLst>
              </a:tr>
              <a:tr h="0">
                <a:tc>
                  <a:txBody>
                    <a:bodyPr/>
                    <a:lstStyle/>
                    <a:p>
                      <a:endParaRPr lang="en-US" sz="2800"/>
                    </a:p>
                  </a:txBody>
                  <a:tcPr/>
                </a:tc>
                <a:extLst>
                  <a:ext uri="{0D108BD9-81ED-4DB2-BD59-A6C34878D82A}">
                    <a16:rowId xmlns:a16="http://schemas.microsoft.com/office/drawing/2014/main" val="10005"/>
                  </a:ext>
                </a:extLst>
              </a:tr>
              <a:tr h="0">
                <a:tc>
                  <a:txBody>
                    <a:bodyPr/>
                    <a:lstStyle/>
                    <a:p>
                      <a:endParaRPr lang="en-US" sz="2800" dirty="0"/>
                    </a:p>
                  </a:txBody>
                  <a:tcPr/>
                </a:tc>
                <a:extLst>
                  <a:ext uri="{0D108BD9-81ED-4DB2-BD59-A6C34878D82A}">
                    <a16:rowId xmlns:a16="http://schemas.microsoft.com/office/drawing/2014/main" val="10006"/>
                  </a:ext>
                </a:extLst>
              </a:tr>
              <a:tr h="0">
                <a:tc>
                  <a:txBody>
                    <a:bodyPr/>
                    <a:lstStyle/>
                    <a:p>
                      <a:endParaRPr lang="en-US" sz="2800" dirty="0"/>
                    </a:p>
                  </a:txBody>
                  <a:tcPr/>
                </a:tc>
                <a:extLst>
                  <a:ext uri="{0D108BD9-81ED-4DB2-BD59-A6C34878D82A}">
                    <a16:rowId xmlns:a16="http://schemas.microsoft.com/office/drawing/2014/main" val="10007"/>
                  </a:ext>
                </a:extLst>
              </a:tr>
            </a:tbl>
          </a:graphicData>
        </a:graphic>
      </p:graphicFrame>
      <p:sp>
        <p:nvSpPr>
          <p:cNvPr id="10" name="Left-Right Arrow 9">
            <a:extLst>
              <a:ext uri="{FF2B5EF4-FFF2-40B4-BE49-F238E27FC236}">
                <a16:creationId xmlns:a16="http://schemas.microsoft.com/office/drawing/2014/main" id="{ADD3B838-A48A-AB4B-82BC-B8C9F3EBCFC2}"/>
              </a:ext>
            </a:extLst>
          </p:cNvPr>
          <p:cNvSpPr/>
          <p:nvPr/>
        </p:nvSpPr>
        <p:spPr>
          <a:xfrm>
            <a:off x="2690798" y="4242119"/>
            <a:ext cx="6830478" cy="1352891"/>
          </a:xfrm>
          <a:prstGeom prst="leftRightArrow">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600">
              <a:solidFill>
                <a:schemeClr val="tx2"/>
              </a:solidFill>
            </a:endParaRPr>
          </a:p>
        </p:txBody>
      </p:sp>
      <p:sp>
        <p:nvSpPr>
          <p:cNvPr id="11" name="TextBox 10">
            <a:extLst>
              <a:ext uri="{FF2B5EF4-FFF2-40B4-BE49-F238E27FC236}">
                <a16:creationId xmlns:a16="http://schemas.microsoft.com/office/drawing/2014/main" id="{3AFF45B7-872F-D845-80F7-2BAE351179EF}"/>
              </a:ext>
            </a:extLst>
          </p:cNvPr>
          <p:cNvSpPr txBox="1"/>
          <p:nvPr/>
        </p:nvSpPr>
        <p:spPr>
          <a:xfrm>
            <a:off x="3640997" y="4670069"/>
            <a:ext cx="4938764" cy="461665"/>
          </a:xfrm>
          <a:prstGeom prst="rect">
            <a:avLst/>
          </a:prstGeom>
          <a:noFill/>
        </p:spPr>
        <p:txBody>
          <a:bodyPr wrap="square" rtlCol="0">
            <a:spAutoFit/>
          </a:bodyPr>
          <a:lstStyle/>
          <a:p>
            <a:pPr algn="ctr"/>
            <a:r>
              <a:rPr lang="en-US" sz="2400" dirty="0">
                <a:solidFill>
                  <a:schemeClr val="tx2"/>
                </a:solidFill>
              </a:rPr>
              <a:t>Exact match required</a:t>
            </a:r>
          </a:p>
        </p:txBody>
      </p:sp>
      <p:sp>
        <p:nvSpPr>
          <p:cNvPr id="12" name="Rectangle 11">
            <a:extLst>
              <a:ext uri="{FF2B5EF4-FFF2-40B4-BE49-F238E27FC236}">
                <a16:creationId xmlns:a16="http://schemas.microsoft.com/office/drawing/2014/main" id="{10C4A14F-0129-7C43-A1F7-7C5CE815289D}"/>
              </a:ext>
            </a:extLst>
          </p:cNvPr>
          <p:cNvSpPr/>
          <p:nvPr/>
        </p:nvSpPr>
        <p:spPr>
          <a:xfrm>
            <a:off x="3795729" y="2481260"/>
            <a:ext cx="1487018" cy="14342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QRE</a:t>
            </a:r>
          </a:p>
          <a:p>
            <a:pPr algn="ctr"/>
            <a:r>
              <a:rPr lang="en-US" sz="2000" dirty="0">
                <a:solidFill>
                  <a:schemeClr val="tx1"/>
                </a:solidFill>
              </a:rPr>
              <a:t>TALOS</a:t>
            </a:r>
          </a:p>
        </p:txBody>
      </p:sp>
      <p:sp>
        <p:nvSpPr>
          <p:cNvPr id="13" name="Right Arrow 12">
            <a:extLst>
              <a:ext uri="{FF2B5EF4-FFF2-40B4-BE49-F238E27FC236}">
                <a16:creationId xmlns:a16="http://schemas.microsoft.com/office/drawing/2014/main" id="{6B24371D-F563-CE4D-873F-D1FA188DDFB3}"/>
              </a:ext>
            </a:extLst>
          </p:cNvPr>
          <p:cNvSpPr/>
          <p:nvPr/>
        </p:nvSpPr>
        <p:spPr>
          <a:xfrm>
            <a:off x="5495046" y="2956074"/>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Rectangle 13">
            <a:extLst>
              <a:ext uri="{FF2B5EF4-FFF2-40B4-BE49-F238E27FC236}">
                <a16:creationId xmlns:a16="http://schemas.microsoft.com/office/drawing/2014/main" id="{464CCB84-D181-7749-A580-0A8BE6A7E5C8}"/>
              </a:ext>
            </a:extLst>
          </p:cNvPr>
          <p:cNvSpPr/>
          <p:nvPr/>
        </p:nvSpPr>
        <p:spPr>
          <a:xfrm>
            <a:off x="6462670" y="2481260"/>
            <a:ext cx="1846992" cy="1434260"/>
          </a:xfrm>
          <a:prstGeom prst="rect">
            <a:avLst/>
          </a:prstGeom>
          <a:solidFill>
            <a:schemeClr val="bg1">
              <a:lumMod val="6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ysClr val="windowText" lastClr="000000"/>
                </a:solidFill>
              </a:rPr>
              <a:t>Reverse Engineered Query</a:t>
            </a:r>
          </a:p>
        </p:txBody>
      </p:sp>
      <p:graphicFrame>
        <p:nvGraphicFramePr>
          <p:cNvPr id="15" name="Table 14">
            <a:extLst>
              <a:ext uri="{FF2B5EF4-FFF2-40B4-BE49-F238E27FC236}">
                <a16:creationId xmlns:a16="http://schemas.microsoft.com/office/drawing/2014/main" id="{3D70AB67-FBFD-7644-96CD-B067B272CFB3}"/>
              </a:ext>
            </a:extLst>
          </p:cNvPr>
          <p:cNvGraphicFramePr>
            <a:graphicFrameLocks noGrp="1"/>
          </p:cNvGraphicFramePr>
          <p:nvPr/>
        </p:nvGraphicFramePr>
        <p:xfrm>
          <a:off x="1226257" y="1449730"/>
          <a:ext cx="1459952" cy="4145280"/>
        </p:xfrm>
        <a:graphic>
          <a:graphicData uri="http://schemas.openxmlformats.org/drawingml/2006/table">
            <a:tbl>
              <a:tblPr firstRow="1" bandRow="1">
                <a:tableStyleId>{073A0DAA-6AF3-43AB-8588-CEC1D06C72B9}</a:tableStyleId>
              </a:tblPr>
              <a:tblGrid>
                <a:gridCol w="1459952">
                  <a:extLst>
                    <a:ext uri="{9D8B030D-6E8A-4147-A177-3AD203B41FA5}">
                      <a16:colId xmlns:a16="http://schemas.microsoft.com/office/drawing/2014/main" val="20000"/>
                    </a:ext>
                  </a:extLst>
                </a:gridCol>
              </a:tblGrid>
              <a:tr h="0">
                <a:tc>
                  <a:txBody>
                    <a:bodyPr/>
                    <a:lstStyle/>
                    <a:p>
                      <a:pPr algn="ctr"/>
                      <a:r>
                        <a:rPr lang="en-US" sz="2800" dirty="0"/>
                        <a:t>Input</a:t>
                      </a:r>
                    </a:p>
                  </a:txBody>
                  <a:tcPr/>
                </a:tc>
                <a:extLst>
                  <a:ext uri="{0D108BD9-81ED-4DB2-BD59-A6C34878D82A}">
                    <a16:rowId xmlns:a16="http://schemas.microsoft.com/office/drawing/2014/main" val="10000"/>
                  </a:ext>
                </a:extLst>
              </a:tr>
              <a:tr h="0">
                <a:tc>
                  <a:txBody>
                    <a:bodyPr/>
                    <a:lstStyle/>
                    <a:p>
                      <a:endParaRPr lang="en-US" sz="2800" dirty="0"/>
                    </a:p>
                  </a:txBody>
                  <a:tcPr/>
                </a:tc>
                <a:extLst>
                  <a:ext uri="{0D108BD9-81ED-4DB2-BD59-A6C34878D82A}">
                    <a16:rowId xmlns:a16="http://schemas.microsoft.com/office/drawing/2014/main" val="10001"/>
                  </a:ext>
                </a:extLst>
              </a:tr>
              <a:tr h="0">
                <a:tc>
                  <a:txBody>
                    <a:bodyPr/>
                    <a:lstStyle/>
                    <a:p>
                      <a:endParaRPr lang="en-US" sz="2800" dirty="0"/>
                    </a:p>
                  </a:txBody>
                  <a:tcPr/>
                </a:tc>
                <a:extLst>
                  <a:ext uri="{0D108BD9-81ED-4DB2-BD59-A6C34878D82A}">
                    <a16:rowId xmlns:a16="http://schemas.microsoft.com/office/drawing/2014/main" val="10002"/>
                  </a:ext>
                </a:extLst>
              </a:tr>
              <a:tr h="0">
                <a:tc>
                  <a:txBody>
                    <a:bodyPr/>
                    <a:lstStyle/>
                    <a:p>
                      <a:endParaRPr lang="en-US" sz="2800" dirty="0"/>
                    </a:p>
                  </a:txBody>
                  <a:tcPr/>
                </a:tc>
                <a:extLst>
                  <a:ext uri="{0D108BD9-81ED-4DB2-BD59-A6C34878D82A}">
                    <a16:rowId xmlns:a16="http://schemas.microsoft.com/office/drawing/2014/main" val="10003"/>
                  </a:ext>
                </a:extLst>
              </a:tr>
              <a:tr h="0">
                <a:tc>
                  <a:txBody>
                    <a:bodyPr/>
                    <a:lstStyle/>
                    <a:p>
                      <a:endParaRPr lang="en-US" sz="2800" dirty="0"/>
                    </a:p>
                  </a:txBody>
                  <a:tcPr/>
                </a:tc>
                <a:extLst>
                  <a:ext uri="{0D108BD9-81ED-4DB2-BD59-A6C34878D82A}">
                    <a16:rowId xmlns:a16="http://schemas.microsoft.com/office/drawing/2014/main" val="10004"/>
                  </a:ext>
                </a:extLst>
              </a:tr>
              <a:tr h="0">
                <a:tc>
                  <a:txBody>
                    <a:bodyPr/>
                    <a:lstStyle/>
                    <a:p>
                      <a:endParaRPr lang="en-US" sz="2800"/>
                    </a:p>
                  </a:txBody>
                  <a:tcPr/>
                </a:tc>
                <a:extLst>
                  <a:ext uri="{0D108BD9-81ED-4DB2-BD59-A6C34878D82A}">
                    <a16:rowId xmlns:a16="http://schemas.microsoft.com/office/drawing/2014/main" val="10005"/>
                  </a:ext>
                </a:extLst>
              </a:tr>
              <a:tr h="0">
                <a:tc>
                  <a:txBody>
                    <a:bodyPr/>
                    <a:lstStyle/>
                    <a:p>
                      <a:endParaRPr lang="en-US" sz="2800"/>
                    </a:p>
                  </a:txBody>
                  <a:tcPr/>
                </a:tc>
                <a:extLst>
                  <a:ext uri="{0D108BD9-81ED-4DB2-BD59-A6C34878D82A}">
                    <a16:rowId xmlns:a16="http://schemas.microsoft.com/office/drawing/2014/main" val="10006"/>
                  </a:ext>
                </a:extLst>
              </a:tr>
              <a:tr h="0">
                <a:tc>
                  <a:txBody>
                    <a:bodyPr/>
                    <a:lstStyle/>
                    <a:p>
                      <a:endParaRPr lang="en-US" sz="2800" dirty="0"/>
                    </a:p>
                  </a:txBody>
                  <a:tcPr/>
                </a:tc>
                <a:extLst>
                  <a:ext uri="{0D108BD9-81ED-4DB2-BD59-A6C34878D82A}">
                    <a16:rowId xmlns:a16="http://schemas.microsoft.com/office/drawing/2014/main" val="10007"/>
                  </a:ext>
                </a:extLst>
              </a:tr>
            </a:tbl>
          </a:graphicData>
        </a:graphic>
      </p:graphicFrame>
      <p:sp>
        <p:nvSpPr>
          <p:cNvPr id="16" name="Right Arrow 15">
            <a:extLst>
              <a:ext uri="{FF2B5EF4-FFF2-40B4-BE49-F238E27FC236}">
                <a16:creationId xmlns:a16="http://schemas.microsoft.com/office/drawing/2014/main" id="{ABD26712-31E8-8F4E-A754-30A8B30FDF70}"/>
              </a:ext>
            </a:extLst>
          </p:cNvPr>
          <p:cNvSpPr/>
          <p:nvPr/>
        </p:nvSpPr>
        <p:spPr>
          <a:xfrm>
            <a:off x="2823109" y="2957082"/>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pic>
        <p:nvPicPr>
          <p:cNvPr id="17" name="Picture 16">
            <a:extLst>
              <a:ext uri="{FF2B5EF4-FFF2-40B4-BE49-F238E27FC236}">
                <a16:creationId xmlns:a16="http://schemas.microsoft.com/office/drawing/2014/main" id="{CDE49F2C-E14F-AE4E-AA5A-345499773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786" y="2102079"/>
            <a:ext cx="853995" cy="853995"/>
          </a:xfrm>
          <a:prstGeom prst="rect">
            <a:avLst/>
          </a:prstGeom>
        </p:spPr>
      </p:pic>
      <p:sp>
        <p:nvSpPr>
          <p:cNvPr id="18" name="Right Arrow 17">
            <a:extLst>
              <a:ext uri="{FF2B5EF4-FFF2-40B4-BE49-F238E27FC236}">
                <a16:creationId xmlns:a16="http://schemas.microsoft.com/office/drawing/2014/main" id="{1907FAB3-B697-9741-BF10-59B7BDE670A7}"/>
              </a:ext>
            </a:extLst>
          </p:cNvPr>
          <p:cNvSpPr/>
          <p:nvPr/>
        </p:nvSpPr>
        <p:spPr>
          <a:xfrm>
            <a:off x="8614368" y="2956074"/>
            <a:ext cx="755325" cy="48463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Slide Number Placeholder 2">
            <a:extLst>
              <a:ext uri="{FF2B5EF4-FFF2-40B4-BE49-F238E27FC236}">
                <a16:creationId xmlns:a16="http://schemas.microsoft.com/office/drawing/2014/main" id="{FA573E63-E3BC-BF44-B61B-21FA4B503D12}"/>
              </a:ext>
            </a:extLst>
          </p:cNvPr>
          <p:cNvSpPr>
            <a:spLocks noGrp="1"/>
          </p:cNvSpPr>
          <p:nvPr>
            <p:ph type="sldNum" sz="quarter" idx="4"/>
          </p:nvPr>
        </p:nvSpPr>
        <p:spPr/>
        <p:txBody>
          <a:bodyPr/>
          <a:lstStyle/>
          <a:p>
            <a:fld id="{4740AEA5-A348-2949-9B8B-EA763C54C64D}" type="slidenum">
              <a:rPr lang="en-US" smtClean="0"/>
              <a:t>36</a:t>
            </a:fld>
            <a:endParaRPr lang="en-US" dirty="0"/>
          </a:p>
        </p:txBody>
      </p:sp>
      <p:sp>
        <p:nvSpPr>
          <p:cNvPr id="19" name="TextBox 18">
            <a:extLst>
              <a:ext uri="{FF2B5EF4-FFF2-40B4-BE49-F238E27FC236}">
                <a16:creationId xmlns:a16="http://schemas.microsoft.com/office/drawing/2014/main" id="{1B699C42-0BCC-324E-B506-3BCECAB2C3F7}"/>
              </a:ext>
            </a:extLst>
          </p:cNvPr>
          <p:cNvSpPr txBox="1"/>
          <p:nvPr/>
        </p:nvSpPr>
        <p:spPr>
          <a:xfrm>
            <a:off x="260416" y="6449005"/>
            <a:ext cx="11561762" cy="307777"/>
          </a:xfrm>
          <a:prstGeom prst="rect">
            <a:avLst/>
          </a:prstGeom>
          <a:noFill/>
        </p:spPr>
        <p:txBody>
          <a:bodyPr wrap="square">
            <a:spAutoFit/>
          </a:bodyPr>
          <a:lstStyle/>
          <a:p>
            <a:r>
              <a:rPr lang="en-US" sz="1400" dirty="0"/>
              <a:t>TALOS: Quoc </a:t>
            </a:r>
            <a:r>
              <a:rPr lang="en-US" sz="1400" dirty="0" err="1"/>
              <a:t>Trung</a:t>
            </a:r>
            <a:r>
              <a:rPr lang="en-US" sz="1400" dirty="0"/>
              <a:t> Tran, Chee Yong Chan, Srinivasan Parthasarathy: Query reverse engineering. VLDB J. 23(5): 721-746 (2014)</a:t>
            </a:r>
          </a:p>
        </p:txBody>
      </p:sp>
    </p:spTree>
    <p:extLst>
      <p:ext uri="{BB962C8B-B14F-4D97-AF65-F5344CB8AC3E}">
        <p14:creationId xmlns:p14="http://schemas.microsoft.com/office/powerpoint/2010/main" val="368105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5567F3-5874-2048-B61A-788DA6D0B233}"/>
              </a:ext>
            </a:extLst>
          </p:cNvPr>
          <p:cNvSpPr txBox="1">
            <a:spLocks/>
          </p:cNvSpPr>
          <p:nvPr/>
        </p:nvSpPr>
        <p:spPr>
          <a:xfrm>
            <a:off x="838199" y="252689"/>
            <a:ext cx="11038682"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500" cap="none" dirty="0"/>
              <a:t>Evaluation: SQuID vs. QRE state-of-the-art TALOS</a:t>
            </a:r>
          </a:p>
        </p:txBody>
      </p:sp>
      <p:sp>
        <p:nvSpPr>
          <p:cNvPr id="3" name="Slide Number Placeholder 2">
            <a:extLst>
              <a:ext uri="{FF2B5EF4-FFF2-40B4-BE49-F238E27FC236}">
                <a16:creationId xmlns:a16="http://schemas.microsoft.com/office/drawing/2014/main" id="{0B46EAB0-CA51-1646-AE68-ADEAFB8A21B0}"/>
              </a:ext>
            </a:extLst>
          </p:cNvPr>
          <p:cNvSpPr>
            <a:spLocks noGrp="1"/>
          </p:cNvSpPr>
          <p:nvPr>
            <p:ph type="sldNum" sz="quarter" idx="4"/>
          </p:nvPr>
        </p:nvSpPr>
        <p:spPr/>
        <p:txBody>
          <a:bodyPr/>
          <a:lstStyle/>
          <a:p>
            <a:fld id="{4740AEA5-A348-2949-9B8B-EA763C54C64D}" type="slidenum">
              <a:rPr lang="en-US" smtClean="0"/>
              <a:t>37</a:t>
            </a:fld>
            <a:endParaRPr lang="en-US" dirty="0"/>
          </a:p>
        </p:txBody>
      </p:sp>
      <p:sp>
        <p:nvSpPr>
          <p:cNvPr id="15" name="Rectangular Callout 14">
            <a:extLst>
              <a:ext uri="{FF2B5EF4-FFF2-40B4-BE49-F238E27FC236}">
                <a16:creationId xmlns:a16="http://schemas.microsoft.com/office/drawing/2014/main" id="{3369BBDC-332A-6041-8E17-AFA36081147F}"/>
              </a:ext>
            </a:extLst>
          </p:cNvPr>
          <p:cNvSpPr/>
          <p:nvPr/>
        </p:nvSpPr>
        <p:spPr>
          <a:xfrm>
            <a:off x="370919" y="2444576"/>
            <a:ext cx="11450161" cy="878711"/>
          </a:xfrm>
          <a:prstGeom prst="wedgeRectCallout">
            <a:avLst>
              <a:gd name="adj1" fmla="val 49525"/>
              <a:gd name="adj2" fmla="val 20344"/>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500" dirty="0">
                <a:solidFill>
                  <a:schemeClr val="tx1"/>
                </a:solidFill>
              </a:rPr>
              <a:t>SQuID outperforms TALOS in </a:t>
            </a:r>
            <a:r>
              <a:rPr lang="en-US" sz="3500" b="1" dirty="0">
                <a:solidFill>
                  <a:schemeClr val="tx1"/>
                </a:solidFill>
              </a:rPr>
              <a:t>speed</a:t>
            </a:r>
            <a:r>
              <a:rPr lang="en-US" sz="3500" dirty="0">
                <a:solidFill>
                  <a:schemeClr val="tx1"/>
                </a:solidFill>
              </a:rPr>
              <a:t> and </a:t>
            </a:r>
            <a:r>
              <a:rPr lang="en-US" sz="3500" b="1" dirty="0">
                <a:solidFill>
                  <a:schemeClr val="tx1"/>
                </a:solidFill>
              </a:rPr>
              <a:t>accuracy</a:t>
            </a:r>
            <a:endParaRPr lang="en-US" sz="3500" dirty="0">
              <a:solidFill>
                <a:schemeClr val="tx1"/>
              </a:solidFill>
            </a:endParaRPr>
          </a:p>
        </p:txBody>
      </p:sp>
      <p:pic>
        <p:nvPicPr>
          <p:cNvPr id="6" name="Picture 5">
            <a:extLst>
              <a:ext uri="{FF2B5EF4-FFF2-40B4-BE49-F238E27FC236}">
                <a16:creationId xmlns:a16="http://schemas.microsoft.com/office/drawing/2014/main" id="{67128FEA-ED68-254E-8788-EE125CE696C2}"/>
              </a:ext>
            </a:extLst>
          </p:cNvPr>
          <p:cNvPicPr>
            <a:picLocks noChangeAspect="1"/>
          </p:cNvPicPr>
          <p:nvPr/>
        </p:nvPicPr>
        <p:blipFill>
          <a:blip r:embed="rId4"/>
          <a:stretch>
            <a:fillRect/>
          </a:stretch>
        </p:blipFill>
        <p:spPr>
          <a:xfrm>
            <a:off x="121921" y="4228454"/>
            <a:ext cx="11876880" cy="1352031"/>
          </a:xfrm>
          <a:prstGeom prst="rect">
            <a:avLst/>
          </a:prstGeom>
        </p:spPr>
      </p:pic>
      <p:pic>
        <p:nvPicPr>
          <p:cNvPr id="26" name="Picture 25">
            <a:extLst>
              <a:ext uri="{FF2B5EF4-FFF2-40B4-BE49-F238E27FC236}">
                <a16:creationId xmlns:a16="http://schemas.microsoft.com/office/drawing/2014/main" id="{FC630D00-0814-AF48-88D0-6CC11AD6513C}"/>
              </a:ext>
            </a:extLst>
          </p:cNvPr>
          <p:cNvPicPr>
            <a:picLocks noChangeAspect="1"/>
          </p:cNvPicPr>
          <p:nvPr/>
        </p:nvPicPr>
        <p:blipFill>
          <a:blip r:embed="rId5"/>
          <a:stretch>
            <a:fillRect/>
          </a:stretch>
        </p:blipFill>
        <p:spPr>
          <a:xfrm>
            <a:off x="736450" y="3632230"/>
            <a:ext cx="6692900" cy="533400"/>
          </a:xfrm>
          <a:prstGeom prst="rect">
            <a:avLst/>
          </a:prstGeom>
        </p:spPr>
      </p:pic>
      <p:pic>
        <p:nvPicPr>
          <p:cNvPr id="21" name="Picture 20" descr="Chart, bar chart&#10;&#10;Description automatically generated">
            <a:extLst>
              <a:ext uri="{FF2B5EF4-FFF2-40B4-BE49-F238E27FC236}">
                <a16:creationId xmlns:a16="http://schemas.microsoft.com/office/drawing/2014/main" id="{5F681B6F-EE85-3C4D-9EBE-039F97F5DB89}"/>
              </a:ext>
            </a:extLst>
          </p:cNvPr>
          <p:cNvPicPr>
            <a:picLocks noChangeAspect="1"/>
          </p:cNvPicPr>
          <p:nvPr/>
        </p:nvPicPr>
        <p:blipFill rotWithShape="1">
          <a:blip r:embed="rId6"/>
          <a:srcRect t="61668" b="-2213"/>
          <a:stretch/>
        </p:blipFill>
        <p:spPr>
          <a:xfrm>
            <a:off x="179861" y="5533857"/>
            <a:ext cx="11832279" cy="822866"/>
          </a:xfrm>
          <a:prstGeom prst="rect">
            <a:avLst/>
          </a:prstGeom>
        </p:spPr>
      </p:pic>
      <p:pic>
        <p:nvPicPr>
          <p:cNvPr id="28" name="Picture 27" descr="Chart, bar chart&#10;&#10;Description automatically generated">
            <a:extLst>
              <a:ext uri="{FF2B5EF4-FFF2-40B4-BE49-F238E27FC236}">
                <a16:creationId xmlns:a16="http://schemas.microsoft.com/office/drawing/2014/main" id="{EE24204A-67B3-B144-ADFA-0D9A6592DF03}"/>
              </a:ext>
            </a:extLst>
          </p:cNvPr>
          <p:cNvPicPr>
            <a:picLocks noChangeAspect="1"/>
          </p:cNvPicPr>
          <p:nvPr/>
        </p:nvPicPr>
        <p:blipFill>
          <a:blip r:embed="rId7"/>
          <a:stretch>
            <a:fillRect/>
          </a:stretch>
        </p:blipFill>
        <p:spPr>
          <a:xfrm>
            <a:off x="8963501" y="4314662"/>
            <a:ext cx="690428" cy="1219195"/>
          </a:xfrm>
          <a:prstGeom prst="rect">
            <a:avLst/>
          </a:prstGeom>
        </p:spPr>
      </p:pic>
      <p:sp>
        <p:nvSpPr>
          <p:cNvPr id="22" name="Rectangular Callout 21">
            <a:extLst>
              <a:ext uri="{FF2B5EF4-FFF2-40B4-BE49-F238E27FC236}">
                <a16:creationId xmlns:a16="http://schemas.microsoft.com/office/drawing/2014/main" id="{F1F4A81A-AB97-7A4B-ABDC-9B34F80B7D29}"/>
              </a:ext>
            </a:extLst>
          </p:cNvPr>
          <p:cNvSpPr/>
          <p:nvPr/>
        </p:nvSpPr>
        <p:spPr>
          <a:xfrm>
            <a:off x="370919" y="1277152"/>
            <a:ext cx="11450161" cy="812761"/>
          </a:xfrm>
          <a:prstGeom prst="wedgeRectCallout">
            <a:avLst>
              <a:gd name="adj1" fmla="val 49525"/>
              <a:gd name="adj2" fmla="val 20344"/>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tx1"/>
                </a:solidFill>
              </a:rPr>
              <a:t>Query reverse engineering (QRE) requires </a:t>
            </a:r>
            <a:r>
              <a:rPr lang="en-US" sz="2800" b="1" dirty="0">
                <a:solidFill>
                  <a:schemeClr val="tx1"/>
                </a:solidFill>
              </a:rPr>
              <a:t>entire query output</a:t>
            </a:r>
          </a:p>
        </p:txBody>
      </p:sp>
    </p:spTree>
    <p:custDataLst>
      <p:tags r:id="rId1"/>
    </p:custDataLst>
    <p:extLst>
      <p:ext uri="{BB962C8B-B14F-4D97-AF65-F5344CB8AC3E}">
        <p14:creationId xmlns:p14="http://schemas.microsoft.com/office/powerpoint/2010/main" val="728954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bar chart&#10;&#10;Description automatically generated">
            <a:extLst>
              <a:ext uri="{FF2B5EF4-FFF2-40B4-BE49-F238E27FC236}">
                <a16:creationId xmlns:a16="http://schemas.microsoft.com/office/drawing/2014/main" id="{3F7523F3-46A2-624E-9B44-5314E351142C}"/>
              </a:ext>
            </a:extLst>
          </p:cNvPr>
          <p:cNvPicPr>
            <a:picLocks noChangeAspect="1"/>
          </p:cNvPicPr>
          <p:nvPr/>
        </p:nvPicPr>
        <p:blipFill>
          <a:blip r:embed="rId4"/>
          <a:stretch>
            <a:fillRect/>
          </a:stretch>
        </p:blipFill>
        <p:spPr>
          <a:xfrm>
            <a:off x="8414582" y="1072638"/>
            <a:ext cx="1679530" cy="2965804"/>
          </a:xfrm>
          <a:prstGeom prst="rect">
            <a:avLst/>
          </a:prstGeom>
        </p:spPr>
      </p:pic>
      <p:sp>
        <p:nvSpPr>
          <p:cNvPr id="6" name="Rectangular Callout 5">
            <a:extLst>
              <a:ext uri="{FF2B5EF4-FFF2-40B4-BE49-F238E27FC236}">
                <a16:creationId xmlns:a16="http://schemas.microsoft.com/office/drawing/2014/main" id="{B3194FDF-2C3D-A246-846C-EB33FB875CF0}"/>
              </a:ext>
            </a:extLst>
          </p:cNvPr>
          <p:cNvSpPr/>
          <p:nvPr/>
        </p:nvSpPr>
        <p:spPr>
          <a:xfrm>
            <a:off x="3288632" y="4038442"/>
            <a:ext cx="3079520" cy="1139950"/>
          </a:xfrm>
          <a:prstGeom prst="wedgeRectCallout">
            <a:avLst>
              <a:gd name="adj1" fmla="val 114533"/>
              <a:gd name="adj2" fmla="val -146650"/>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Animation movies produced by Pixar</a:t>
            </a:r>
          </a:p>
        </p:txBody>
      </p:sp>
      <p:sp>
        <p:nvSpPr>
          <p:cNvPr id="8" name="Rectangle 7">
            <a:extLst>
              <a:ext uri="{FF2B5EF4-FFF2-40B4-BE49-F238E27FC236}">
                <a16:creationId xmlns:a16="http://schemas.microsoft.com/office/drawing/2014/main" id="{9102186B-1A98-9E4B-8F1F-E4E32D2A3382}"/>
              </a:ext>
            </a:extLst>
          </p:cNvPr>
          <p:cNvSpPr/>
          <p:nvPr/>
        </p:nvSpPr>
        <p:spPr>
          <a:xfrm>
            <a:off x="684245" y="1782010"/>
            <a:ext cx="5985498" cy="356582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US" sz="1600" b="1" dirty="0">
                <a:solidFill>
                  <a:schemeClr val="tx1"/>
                </a:solidFill>
              </a:rPr>
              <a:t>Original Query</a:t>
            </a:r>
          </a:p>
          <a:p>
            <a:endParaRPr lang="en-US" sz="1600" b="1" dirty="0">
              <a:solidFill>
                <a:schemeClr val="tx1"/>
              </a:solidFill>
            </a:endParaRPr>
          </a:p>
          <a:p>
            <a:r>
              <a:rPr lang="en-US" sz="1600" dirty="0">
                <a:solidFill>
                  <a:schemeClr val="tx1"/>
                </a:solidFill>
              </a:rPr>
              <a:t>SELECT </a:t>
            </a:r>
          </a:p>
          <a:p>
            <a:r>
              <a:rPr lang="en-US" sz="1600" dirty="0">
                <a:solidFill>
                  <a:schemeClr val="tx1"/>
                </a:solidFill>
              </a:rPr>
              <a:t>	DISTINCT </a:t>
            </a:r>
            <a:r>
              <a:rPr lang="en-US" sz="1600" dirty="0" err="1">
                <a:solidFill>
                  <a:schemeClr val="tx1"/>
                </a:solidFill>
              </a:rPr>
              <a:t>movie.title</a:t>
            </a:r>
            <a:r>
              <a:rPr lang="en-US" sz="1600" dirty="0">
                <a:solidFill>
                  <a:schemeClr val="tx1"/>
                </a:solidFill>
              </a:rPr>
              <a:t> </a:t>
            </a:r>
          </a:p>
          <a:p>
            <a:r>
              <a:rPr lang="en-US" sz="1600" dirty="0">
                <a:solidFill>
                  <a:schemeClr val="tx1"/>
                </a:solidFill>
              </a:rPr>
              <a:t>FROM </a:t>
            </a:r>
          </a:p>
          <a:p>
            <a:r>
              <a:rPr lang="en-US" sz="1600" dirty="0">
                <a:solidFill>
                  <a:schemeClr val="tx1"/>
                </a:solidFill>
              </a:rPr>
              <a:t>	movie, production, company, </a:t>
            </a:r>
            <a:r>
              <a:rPr lang="en-US" sz="1600" dirty="0" err="1">
                <a:solidFill>
                  <a:schemeClr val="tx1"/>
                </a:solidFill>
              </a:rPr>
              <a:t>movietogenre</a:t>
            </a:r>
            <a:r>
              <a:rPr lang="en-US" sz="1600" dirty="0">
                <a:solidFill>
                  <a:schemeClr val="tx1"/>
                </a:solidFill>
              </a:rPr>
              <a:t>, genre </a:t>
            </a:r>
          </a:p>
          <a:p>
            <a:r>
              <a:rPr lang="en-US" sz="1600" dirty="0">
                <a:solidFill>
                  <a:schemeClr val="tx1"/>
                </a:solidFill>
              </a:rPr>
              <a:t>WHERE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production.movie_id</a:t>
            </a:r>
            <a:r>
              <a:rPr lang="en-US" sz="1600" dirty="0">
                <a:solidFill>
                  <a:schemeClr val="tx1"/>
                </a:solidFill>
              </a:rPr>
              <a:t> AND </a:t>
            </a:r>
          </a:p>
          <a:p>
            <a:r>
              <a:rPr lang="en-US" sz="1600" dirty="0">
                <a:solidFill>
                  <a:schemeClr val="tx1"/>
                </a:solidFill>
              </a:rPr>
              <a:t>	</a:t>
            </a:r>
            <a:r>
              <a:rPr lang="en-US" sz="1600" dirty="0" err="1">
                <a:solidFill>
                  <a:schemeClr val="tx1"/>
                </a:solidFill>
              </a:rPr>
              <a:t>production.company_id</a:t>
            </a:r>
            <a:r>
              <a:rPr lang="en-US" sz="1600" dirty="0">
                <a:solidFill>
                  <a:schemeClr val="tx1"/>
                </a:solidFill>
              </a:rPr>
              <a:t> = </a:t>
            </a:r>
            <a:r>
              <a:rPr lang="en-US" sz="1600" dirty="0" err="1">
                <a:solidFill>
                  <a:schemeClr val="tx1"/>
                </a:solidFill>
              </a:rPr>
              <a:t>company.id</a:t>
            </a:r>
            <a:r>
              <a:rPr lang="en-US" sz="1600" dirty="0">
                <a:solidFill>
                  <a:schemeClr val="tx1"/>
                </a:solidFill>
              </a:rPr>
              <a:t> AND </a:t>
            </a:r>
          </a:p>
          <a:p>
            <a:r>
              <a:rPr lang="en-US" sz="1600" dirty="0">
                <a:solidFill>
                  <a:schemeClr val="tx1"/>
                </a:solidFill>
              </a:rPr>
              <a:t>	</a:t>
            </a:r>
            <a:r>
              <a:rPr lang="en-US" sz="1600" dirty="0" err="1">
                <a:solidFill>
                  <a:schemeClr val="tx1"/>
                </a:solidFill>
              </a:rPr>
              <a:t>company.name</a:t>
            </a:r>
            <a:r>
              <a:rPr lang="en-US" sz="1600" dirty="0">
                <a:solidFill>
                  <a:schemeClr val="tx1"/>
                </a:solidFill>
              </a:rPr>
              <a:t> LIKE '%Pixar%'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movietogenre.movie_id</a:t>
            </a:r>
            <a:r>
              <a:rPr lang="en-US" sz="1600" dirty="0">
                <a:solidFill>
                  <a:schemeClr val="tx1"/>
                </a:solidFill>
              </a:rPr>
              <a:t> AND </a:t>
            </a:r>
          </a:p>
          <a:p>
            <a:r>
              <a:rPr lang="en-US" sz="1600" dirty="0">
                <a:solidFill>
                  <a:schemeClr val="tx1"/>
                </a:solidFill>
              </a:rPr>
              <a:t>	</a:t>
            </a:r>
            <a:r>
              <a:rPr lang="en-US" sz="1600" dirty="0" err="1">
                <a:solidFill>
                  <a:schemeClr val="tx1"/>
                </a:solidFill>
              </a:rPr>
              <a:t>movietogenre.genre_id</a:t>
            </a:r>
            <a:r>
              <a:rPr lang="en-US" sz="1600" dirty="0">
                <a:solidFill>
                  <a:schemeClr val="tx1"/>
                </a:solidFill>
              </a:rPr>
              <a:t> = </a:t>
            </a:r>
            <a:r>
              <a:rPr lang="en-US" sz="1600" dirty="0" err="1">
                <a:solidFill>
                  <a:schemeClr val="tx1"/>
                </a:solidFill>
              </a:rPr>
              <a:t>genre.id</a:t>
            </a:r>
            <a:r>
              <a:rPr lang="en-US" sz="1600" dirty="0">
                <a:solidFill>
                  <a:schemeClr val="tx1"/>
                </a:solidFill>
              </a:rPr>
              <a:t> AND </a:t>
            </a:r>
          </a:p>
          <a:p>
            <a:r>
              <a:rPr lang="en-US" sz="1600" dirty="0">
                <a:solidFill>
                  <a:schemeClr val="tx1"/>
                </a:solidFill>
              </a:rPr>
              <a:t>	</a:t>
            </a:r>
            <a:r>
              <a:rPr lang="en-US" sz="1600" dirty="0" err="1">
                <a:solidFill>
                  <a:schemeClr val="tx1"/>
                </a:solidFill>
              </a:rPr>
              <a:t>genre.name</a:t>
            </a:r>
            <a:r>
              <a:rPr lang="en-US" sz="1600" dirty="0">
                <a:solidFill>
                  <a:schemeClr val="tx1"/>
                </a:solidFill>
              </a:rPr>
              <a:t> = 'Animation';</a:t>
            </a:r>
          </a:p>
        </p:txBody>
      </p:sp>
      <p:sp>
        <p:nvSpPr>
          <p:cNvPr id="9" name="Rectangle 8">
            <a:extLst>
              <a:ext uri="{FF2B5EF4-FFF2-40B4-BE49-F238E27FC236}">
                <a16:creationId xmlns:a16="http://schemas.microsoft.com/office/drawing/2014/main" id="{7E7FED31-F4D3-7D43-A327-2261F57A7EB5}"/>
              </a:ext>
            </a:extLst>
          </p:cNvPr>
          <p:cNvSpPr/>
          <p:nvPr/>
        </p:nvSpPr>
        <p:spPr>
          <a:xfrm>
            <a:off x="2443890" y="1780171"/>
            <a:ext cx="6904333" cy="402733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rPr>
              <a:t>SQuID Query</a:t>
            </a:r>
          </a:p>
          <a:p>
            <a:endParaRPr lang="en-US" sz="1600" dirty="0">
              <a:solidFill>
                <a:schemeClr val="tx1"/>
              </a:solidFill>
            </a:endParaRPr>
          </a:p>
          <a:p>
            <a:r>
              <a:rPr lang="en-US" sz="1600" dirty="0">
                <a:solidFill>
                  <a:schemeClr val="tx1"/>
                </a:solidFill>
              </a:rPr>
              <a:t>SELECT 	</a:t>
            </a:r>
          </a:p>
          <a:p>
            <a:r>
              <a:rPr lang="en-US" sz="1600" dirty="0">
                <a:solidFill>
                  <a:schemeClr val="tx1"/>
                </a:solidFill>
              </a:rPr>
              <a:t>	DISTINCT </a:t>
            </a:r>
            <a:r>
              <a:rPr lang="en-US" sz="1600" dirty="0" err="1">
                <a:solidFill>
                  <a:schemeClr val="tx1"/>
                </a:solidFill>
              </a:rPr>
              <a:t>movie.title</a:t>
            </a:r>
            <a:r>
              <a:rPr lang="en-US" sz="1600" dirty="0">
                <a:solidFill>
                  <a:schemeClr val="tx1"/>
                </a:solidFill>
              </a:rPr>
              <a:t> </a:t>
            </a:r>
          </a:p>
          <a:p>
            <a:r>
              <a:rPr lang="en-US" sz="1600" dirty="0">
                <a:solidFill>
                  <a:schemeClr val="tx1"/>
                </a:solidFill>
              </a:rPr>
              <a:t>FROM 	</a:t>
            </a:r>
          </a:p>
          <a:p>
            <a:r>
              <a:rPr lang="en-US" sz="1600" dirty="0">
                <a:solidFill>
                  <a:schemeClr val="tx1"/>
                </a:solidFill>
              </a:rPr>
              <a:t>	movie, production, company, </a:t>
            </a:r>
            <a:r>
              <a:rPr lang="en-US" sz="1600" dirty="0" err="1">
                <a:solidFill>
                  <a:schemeClr val="tx1"/>
                </a:solidFill>
              </a:rPr>
              <a:t>movietogenre</a:t>
            </a:r>
            <a:r>
              <a:rPr lang="en-US" sz="1600" dirty="0">
                <a:solidFill>
                  <a:schemeClr val="tx1"/>
                </a:solidFill>
              </a:rPr>
              <a:t>, genre </a:t>
            </a:r>
          </a:p>
          <a:p>
            <a:r>
              <a:rPr lang="en-US" sz="1600" dirty="0">
                <a:solidFill>
                  <a:schemeClr val="tx1"/>
                </a:solidFill>
              </a:rPr>
              <a:t>WHERE 	</a:t>
            </a:r>
          </a:p>
          <a:p>
            <a:r>
              <a:rPr lang="en-US" sz="1600" dirty="0">
                <a:solidFill>
                  <a:schemeClr val="tx1"/>
                </a:solidFill>
              </a:rPr>
              <a:t>	</a:t>
            </a:r>
            <a:r>
              <a:rPr lang="en-US" sz="1600" dirty="0" err="1">
                <a:solidFill>
                  <a:srgbClr val="D55E00"/>
                </a:solidFill>
              </a:rPr>
              <a:t>movie.production_year</a:t>
            </a:r>
            <a:r>
              <a:rPr lang="en-US" sz="1600" dirty="0">
                <a:solidFill>
                  <a:srgbClr val="D55E00"/>
                </a:solidFill>
              </a:rPr>
              <a:t> &gt;= 1984 AND </a:t>
            </a:r>
          </a:p>
          <a:p>
            <a:r>
              <a:rPr lang="en-US" sz="1600" dirty="0">
                <a:solidFill>
                  <a:srgbClr val="D55E00"/>
                </a:solidFill>
              </a:rPr>
              <a:t>	</a:t>
            </a:r>
            <a:r>
              <a:rPr lang="en-US" sz="1600" dirty="0" err="1">
                <a:solidFill>
                  <a:srgbClr val="D55E00"/>
                </a:solidFill>
              </a:rPr>
              <a:t>movie.production_year</a:t>
            </a:r>
            <a:r>
              <a:rPr lang="en-US" sz="1600" dirty="0">
                <a:solidFill>
                  <a:srgbClr val="D55E00"/>
                </a:solidFill>
              </a:rPr>
              <a:t> &lt;= 2021 AND 		</a:t>
            </a:r>
            <a:r>
              <a:rPr lang="en-US" sz="1600" dirty="0" err="1">
                <a:solidFill>
                  <a:srgbClr val="D55E00"/>
                </a:solidFill>
              </a:rPr>
              <a:t>movie.country</a:t>
            </a:r>
            <a:r>
              <a:rPr lang="en-US" sz="1600" dirty="0">
                <a:solidFill>
                  <a:srgbClr val="D55E00"/>
                </a:solidFill>
              </a:rPr>
              <a:t> = USA AND 	</a:t>
            </a:r>
          </a:p>
          <a:p>
            <a:r>
              <a:rPr lang="en-US" sz="1600" dirty="0">
                <a:solidFill>
                  <a:srgbClr val="D55E00"/>
                </a:solidFill>
              </a:rPr>
              <a:t>	</a:t>
            </a:r>
            <a:r>
              <a:rPr lang="en-US" sz="1600" dirty="0" err="1">
                <a:solidFill>
                  <a:schemeClr val="tx1"/>
                </a:solidFill>
              </a:rPr>
              <a:t>genre.name</a:t>
            </a:r>
            <a:r>
              <a:rPr lang="en-US" sz="1600" dirty="0">
                <a:solidFill>
                  <a:schemeClr val="tx1"/>
                </a:solidFill>
              </a:rPr>
              <a:t> = 'Animation' AND 		</a:t>
            </a:r>
            <a:r>
              <a:rPr lang="en-US" sz="1600" dirty="0" err="1">
                <a:solidFill>
                  <a:schemeClr val="tx1"/>
                </a:solidFill>
              </a:rPr>
              <a:t>company.name</a:t>
            </a:r>
            <a:r>
              <a:rPr lang="en-US" sz="1600" dirty="0">
                <a:solidFill>
                  <a:schemeClr val="tx1"/>
                </a:solidFill>
              </a:rPr>
              <a:t> = 'Pixar'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movietogenre.movie_id</a:t>
            </a:r>
            <a:r>
              <a:rPr lang="en-US" sz="1600" dirty="0">
                <a:solidFill>
                  <a:schemeClr val="tx1"/>
                </a:solidFill>
              </a:rPr>
              <a:t> AND 	</a:t>
            </a:r>
          </a:p>
          <a:p>
            <a:r>
              <a:rPr lang="en-US" sz="1600" dirty="0">
                <a:solidFill>
                  <a:schemeClr val="tx1"/>
                </a:solidFill>
              </a:rPr>
              <a:t>	</a:t>
            </a:r>
            <a:r>
              <a:rPr lang="en-US" sz="1600" dirty="0" err="1">
                <a:solidFill>
                  <a:schemeClr val="tx1"/>
                </a:solidFill>
              </a:rPr>
              <a:t>genre.id</a:t>
            </a:r>
            <a:r>
              <a:rPr lang="en-US" sz="1600" dirty="0">
                <a:solidFill>
                  <a:schemeClr val="tx1"/>
                </a:solidFill>
              </a:rPr>
              <a:t> = </a:t>
            </a:r>
            <a:r>
              <a:rPr lang="en-US" sz="1600" dirty="0" err="1">
                <a:solidFill>
                  <a:schemeClr val="tx1"/>
                </a:solidFill>
              </a:rPr>
              <a:t>movietogenre.genre_id</a:t>
            </a:r>
            <a:r>
              <a:rPr lang="en-US" sz="1600" dirty="0">
                <a:solidFill>
                  <a:schemeClr val="tx1"/>
                </a:solidFill>
              </a:rPr>
              <a:t> AND	</a:t>
            </a:r>
          </a:p>
          <a:p>
            <a:r>
              <a:rPr lang="en-US" sz="1600" dirty="0">
                <a:solidFill>
                  <a:schemeClr val="tx1"/>
                </a:solidFill>
              </a:rPr>
              <a:t>	</a:t>
            </a:r>
            <a:r>
              <a:rPr lang="en-US" sz="1600" dirty="0" err="1">
                <a:solidFill>
                  <a:schemeClr val="tx1"/>
                </a:solidFill>
              </a:rPr>
              <a:t>movie.id</a:t>
            </a:r>
            <a:r>
              <a:rPr lang="en-US" sz="1600" dirty="0">
                <a:solidFill>
                  <a:schemeClr val="tx1"/>
                </a:solidFill>
              </a:rPr>
              <a:t> = </a:t>
            </a:r>
            <a:r>
              <a:rPr lang="en-US" sz="1600" dirty="0" err="1">
                <a:solidFill>
                  <a:schemeClr val="tx1"/>
                </a:solidFill>
              </a:rPr>
              <a:t>movietoproduction.movie_id</a:t>
            </a:r>
            <a:r>
              <a:rPr lang="en-US" sz="1600" dirty="0">
                <a:solidFill>
                  <a:schemeClr val="tx1"/>
                </a:solidFill>
              </a:rPr>
              <a:t> AND	</a:t>
            </a:r>
          </a:p>
          <a:p>
            <a:r>
              <a:rPr lang="en-US" sz="1600" dirty="0">
                <a:solidFill>
                  <a:schemeClr val="tx1"/>
                </a:solidFill>
              </a:rPr>
              <a:t>	</a:t>
            </a:r>
            <a:r>
              <a:rPr lang="en-US" sz="1600" dirty="0" err="1">
                <a:solidFill>
                  <a:schemeClr val="tx1"/>
                </a:solidFill>
              </a:rPr>
              <a:t>company.id</a:t>
            </a:r>
            <a:r>
              <a:rPr lang="en-US" sz="1600" dirty="0">
                <a:solidFill>
                  <a:schemeClr val="tx1"/>
                </a:solidFill>
              </a:rPr>
              <a:t> = </a:t>
            </a:r>
            <a:r>
              <a:rPr lang="en-US" sz="1600" dirty="0" err="1">
                <a:solidFill>
                  <a:schemeClr val="tx1"/>
                </a:solidFill>
              </a:rPr>
              <a:t>movietoproduction.company_id</a:t>
            </a:r>
            <a:endParaRPr lang="en-US" sz="1600" dirty="0">
              <a:solidFill>
                <a:schemeClr val="tx1"/>
              </a:solidFill>
            </a:endParaRPr>
          </a:p>
        </p:txBody>
      </p:sp>
      <p:sp>
        <p:nvSpPr>
          <p:cNvPr id="11" name="Title 1">
            <a:extLst>
              <a:ext uri="{FF2B5EF4-FFF2-40B4-BE49-F238E27FC236}">
                <a16:creationId xmlns:a16="http://schemas.microsoft.com/office/drawing/2014/main" id="{2C37CC57-FEAD-F94B-A3EA-781FE5EB0363}"/>
              </a:ext>
            </a:extLst>
          </p:cNvPr>
          <p:cNvSpPr txBox="1">
            <a:spLocks/>
          </p:cNvSpPr>
          <p:nvPr/>
        </p:nvSpPr>
        <p:spPr>
          <a:xfrm>
            <a:off x="838199" y="366989"/>
            <a:ext cx="10515600" cy="1325563"/>
          </a:xfrm>
          <a:prstGeom prst="rect">
            <a:avLst/>
          </a:prstGeom>
        </p:spPr>
        <p:txBody>
          <a:bodyPr>
            <a:normAutofit/>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200" cap="none" dirty="0"/>
              <a:t>SQuID vs. query reverse engineering: query quality</a:t>
            </a:r>
          </a:p>
        </p:txBody>
      </p:sp>
      <p:pic>
        <p:nvPicPr>
          <p:cNvPr id="4" name="Picture 3" descr="Text&#10;&#10;Description automatically generated">
            <a:extLst>
              <a:ext uri="{FF2B5EF4-FFF2-40B4-BE49-F238E27FC236}">
                <a16:creationId xmlns:a16="http://schemas.microsoft.com/office/drawing/2014/main" id="{B2B72F7B-6B06-594E-8B3B-8695AF1C32F7}"/>
              </a:ext>
            </a:extLst>
          </p:cNvPr>
          <p:cNvPicPr>
            <a:picLocks noChangeAspect="1"/>
          </p:cNvPicPr>
          <p:nvPr/>
        </p:nvPicPr>
        <p:blipFill>
          <a:blip r:embed="rId5"/>
          <a:stretch>
            <a:fillRect/>
          </a:stretch>
        </p:blipFill>
        <p:spPr>
          <a:xfrm>
            <a:off x="4262568" y="1761883"/>
            <a:ext cx="6845300" cy="4444512"/>
          </a:xfrm>
          <a:prstGeom prst="rect">
            <a:avLst/>
          </a:prstGeom>
        </p:spPr>
      </p:pic>
      <p:sp>
        <p:nvSpPr>
          <p:cNvPr id="12" name="Rounded Rectangle 11">
            <a:extLst>
              <a:ext uri="{FF2B5EF4-FFF2-40B4-BE49-F238E27FC236}">
                <a16:creationId xmlns:a16="http://schemas.microsoft.com/office/drawing/2014/main" id="{035042FA-954D-2044-BC45-455963C23178}"/>
              </a:ext>
            </a:extLst>
          </p:cNvPr>
          <p:cNvSpPr/>
          <p:nvPr/>
        </p:nvSpPr>
        <p:spPr>
          <a:xfrm>
            <a:off x="8001000" y="2001236"/>
            <a:ext cx="2620374" cy="787684"/>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FF0000"/>
                </a:solidFill>
              </a:rPr>
              <a:t>QRE overfits</a:t>
            </a:r>
          </a:p>
        </p:txBody>
      </p:sp>
      <p:pic>
        <p:nvPicPr>
          <p:cNvPr id="20" name="Picture 19">
            <a:extLst>
              <a:ext uri="{FF2B5EF4-FFF2-40B4-BE49-F238E27FC236}">
                <a16:creationId xmlns:a16="http://schemas.microsoft.com/office/drawing/2014/main" id="{514E9B0D-1C84-D940-BA9B-B792C8D9718C}"/>
              </a:ext>
            </a:extLst>
          </p:cNvPr>
          <p:cNvPicPr>
            <a:picLocks noChangeAspect="1"/>
          </p:cNvPicPr>
          <p:nvPr/>
        </p:nvPicPr>
        <p:blipFill>
          <a:blip r:embed="rId6"/>
          <a:stretch>
            <a:fillRect/>
          </a:stretch>
        </p:blipFill>
        <p:spPr>
          <a:xfrm>
            <a:off x="770645" y="1117586"/>
            <a:ext cx="6692900" cy="533400"/>
          </a:xfrm>
          <a:prstGeom prst="rect">
            <a:avLst/>
          </a:prstGeom>
        </p:spPr>
      </p:pic>
      <p:sp>
        <p:nvSpPr>
          <p:cNvPr id="3" name="Slide Number Placeholder 2">
            <a:extLst>
              <a:ext uri="{FF2B5EF4-FFF2-40B4-BE49-F238E27FC236}">
                <a16:creationId xmlns:a16="http://schemas.microsoft.com/office/drawing/2014/main" id="{CEC7F044-E711-0F42-8444-782046C4461A}"/>
              </a:ext>
            </a:extLst>
          </p:cNvPr>
          <p:cNvSpPr>
            <a:spLocks noGrp="1"/>
          </p:cNvSpPr>
          <p:nvPr>
            <p:ph type="sldNum" sz="quarter" idx="4"/>
          </p:nvPr>
        </p:nvSpPr>
        <p:spPr/>
        <p:txBody>
          <a:bodyPr/>
          <a:lstStyle/>
          <a:p>
            <a:fld id="{4740AEA5-A348-2949-9B8B-EA763C54C64D}" type="slidenum">
              <a:rPr lang="en-US" smtClean="0"/>
              <a:t>38</a:t>
            </a:fld>
            <a:endParaRPr lang="en-US" dirty="0"/>
          </a:p>
        </p:txBody>
      </p:sp>
    </p:spTree>
    <p:custDataLst>
      <p:tags r:id="rId1"/>
    </p:custDataLst>
    <p:extLst>
      <p:ext uri="{BB962C8B-B14F-4D97-AF65-F5344CB8AC3E}">
        <p14:creationId xmlns:p14="http://schemas.microsoft.com/office/powerpoint/2010/main" val="1822638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61837C6-6AC4-954B-AB12-52B2B0E0E39A}"/>
              </a:ext>
            </a:extLst>
          </p:cNvPr>
          <p:cNvGrpSpPr/>
          <p:nvPr/>
        </p:nvGrpSpPr>
        <p:grpSpPr>
          <a:xfrm>
            <a:off x="70340" y="975474"/>
            <a:ext cx="12131917" cy="6021265"/>
            <a:chOff x="70340" y="975474"/>
            <a:chExt cx="12131917" cy="6021265"/>
          </a:xfrm>
        </p:grpSpPr>
        <p:pic>
          <p:nvPicPr>
            <p:cNvPr id="9" name="Graphic 2" descr="Monitor">
              <a:extLst>
                <a:ext uri="{FF2B5EF4-FFF2-40B4-BE49-F238E27FC236}">
                  <a16:creationId xmlns:a16="http://schemas.microsoft.com/office/drawing/2014/main" id="{8EF9152D-E0B3-A540-A3DC-2DE18029D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40" y="975475"/>
              <a:ext cx="6028591" cy="6021264"/>
            </a:xfrm>
            <a:prstGeom prst="rect">
              <a:avLst/>
            </a:prstGeom>
          </p:spPr>
        </p:pic>
        <p:pic>
          <p:nvPicPr>
            <p:cNvPr id="10" name="Picture 9" descr="A close up of a logo&#10;&#10;Description automatically generated">
              <a:extLst>
                <a:ext uri="{FF2B5EF4-FFF2-40B4-BE49-F238E27FC236}">
                  <a16:creationId xmlns:a16="http://schemas.microsoft.com/office/drawing/2014/main" id="{4D926BF1-8C10-234F-A4AA-8F957556103A}"/>
                </a:ext>
              </a:extLst>
            </p:cNvPr>
            <p:cNvPicPr>
              <a:picLocks noChangeAspect="1"/>
            </p:cNvPicPr>
            <p:nvPr/>
          </p:nvPicPr>
          <p:blipFill>
            <a:blip r:embed="rId5"/>
            <a:stretch>
              <a:fillRect/>
            </a:stretch>
          </p:blipFill>
          <p:spPr>
            <a:xfrm>
              <a:off x="1226101" y="3147041"/>
              <a:ext cx="1131277" cy="1060206"/>
            </a:xfrm>
            <a:prstGeom prst="rect">
              <a:avLst/>
            </a:prstGeom>
          </p:spPr>
        </p:pic>
        <p:sp>
          <p:nvSpPr>
            <p:cNvPr id="11" name="TextBox 10">
              <a:extLst>
                <a:ext uri="{FF2B5EF4-FFF2-40B4-BE49-F238E27FC236}">
                  <a16:creationId xmlns:a16="http://schemas.microsoft.com/office/drawing/2014/main" id="{5AA3CF9A-F00A-A14D-A7AD-BAF413E10F12}"/>
                </a:ext>
              </a:extLst>
            </p:cNvPr>
            <p:cNvSpPr txBox="1"/>
            <p:nvPr/>
          </p:nvSpPr>
          <p:spPr>
            <a:xfrm>
              <a:off x="2363864" y="3226673"/>
              <a:ext cx="274057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latin typeface="Avenir"/>
                </a:rPr>
                <a:t>SQuID</a:t>
              </a:r>
              <a:endParaRPr lang="en-US" sz="6600" dirty="0">
                <a:cs typeface="Calibri"/>
              </a:endParaRPr>
            </a:p>
          </p:txBody>
        </p:sp>
        <p:pic>
          <p:nvPicPr>
            <p:cNvPr id="12" name="Graphic 11" descr="Monitor">
              <a:extLst>
                <a:ext uri="{FF2B5EF4-FFF2-40B4-BE49-F238E27FC236}">
                  <a16:creationId xmlns:a16="http://schemas.microsoft.com/office/drawing/2014/main" id="{547F905A-A662-DF46-B2CA-BE35AD0132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8318" y="975474"/>
              <a:ext cx="6013939" cy="6021265"/>
            </a:xfrm>
            <a:prstGeom prst="rect">
              <a:avLst/>
            </a:prstGeom>
          </p:spPr>
        </p:pic>
        <p:sp>
          <p:nvSpPr>
            <p:cNvPr id="13" name="TextBox 12">
              <a:extLst>
                <a:ext uri="{FF2B5EF4-FFF2-40B4-BE49-F238E27FC236}">
                  <a16:creationId xmlns:a16="http://schemas.microsoft.com/office/drawing/2014/main" id="{AB026C5B-8C1E-5444-A0ED-1C8A24B3BE13}"/>
                </a:ext>
              </a:extLst>
            </p:cNvPr>
            <p:cNvSpPr txBox="1"/>
            <p:nvPr/>
          </p:nvSpPr>
          <p:spPr>
            <a:xfrm>
              <a:off x="8838490" y="3147041"/>
              <a:ext cx="212740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600" b="1" dirty="0">
                  <a:latin typeface="Avenir Book" panose="02000503020000020003" pitchFamily="2" charset="0"/>
                </a:rPr>
                <a:t>SQL</a:t>
              </a:r>
            </a:p>
          </p:txBody>
        </p:sp>
        <p:pic>
          <p:nvPicPr>
            <p:cNvPr id="14" name="Picture 2">
              <a:extLst>
                <a:ext uri="{FF2B5EF4-FFF2-40B4-BE49-F238E27FC236}">
                  <a16:creationId xmlns:a16="http://schemas.microsoft.com/office/drawing/2014/main" id="{3E0CF0F7-0C34-C548-A0A3-A69EF5AAC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5421" y="3147041"/>
              <a:ext cx="1027566" cy="106020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 Placeholder 3">
            <a:extLst>
              <a:ext uri="{FF2B5EF4-FFF2-40B4-BE49-F238E27FC236}">
                <a16:creationId xmlns:a16="http://schemas.microsoft.com/office/drawing/2014/main" id="{80FAAFF8-7587-DC44-8FD4-0B82B92303E5}"/>
              </a:ext>
            </a:extLst>
          </p:cNvPr>
          <p:cNvSpPr>
            <a:spLocks noGrp="1"/>
          </p:cNvSpPr>
          <p:nvPr>
            <p:ph type="body" sz="quarter" idx="13"/>
          </p:nvPr>
        </p:nvSpPr>
        <p:spPr>
          <a:xfrm>
            <a:off x="570368" y="571500"/>
            <a:ext cx="11047391" cy="621511"/>
          </a:xfrm>
        </p:spPr>
        <p:txBody>
          <a:bodyPr/>
          <a:lstStyle/>
          <a:p>
            <a:r>
              <a:rPr lang="en-US" sz="4000" dirty="0"/>
              <a:t>Comparative user studies: </a:t>
            </a:r>
            <a:r>
              <a:rPr lang="en-US" sz="4000" dirty="0" err="1"/>
              <a:t>SQuID</a:t>
            </a:r>
            <a:r>
              <a:rPr lang="en-US" sz="4000" dirty="0"/>
              <a:t> vs SQL</a:t>
            </a:r>
            <a:endParaRPr lang="en-US" dirty="0"/>
          </a:p>
        </p:txBody>
      </p:sp>
      <p:sp>
        <p:nvSpPr>
          <p:cNvPr id="3" name="Slide Number Placeholder 2">
            <a:extLst>
              <a:ext uri="{FF2B5EF4-FFF2-40B4-BE49-F238E27FC236}">
                <a16:creationId xmlns:a16="http://schemas.microsoft.com/office/drawing/2014/main" id="{AE64E8D2-C537-9647-925F-C8F8836673C4}"/>
              </a:ext>
            </a:extLst>
          </p:cNvPr>
          <p:cNvSpPr>
            <a:spLocks noGrp="1"/>
          </p:cNvSpPr>
          <p:nvPr>
            <p:ph type="sldNum" sz="quarter" idx="4"/>
          </p:nvPr>
        </p:nvSpPr>
        <p:spPr/>
        <p:txBody>
          <a:bodyPr/>
          <a:lstStyle/>
          <a:p>
            <a:fld id="{4740AEA5-A348-2949-9B8B-EA763C54C64D}" type="slidenum">
              <a:rPr lang="en-US" smtClean="0"/>
              <a:t>39</a:t>
            </a:fld>
            <a:endParaRPr lang="en-US" dirty="0"/>
          </a:p>
        </p:txBody>
      </p:sp>
    </p:spTree>
    <p:extLst>
      <p:ext uri="{BB962C8B-B14F-4D97-AF65-F5344CB8AC3E}">
        <p14:creationId xmlns:p14="http://schemas.microsoft.com/office/powerpoint/2010/main" val="249198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D99DD886-4726-0C47-A53B-7C79C708A21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grpSp>
        <p:nvGrpSpPr>
          <p:cNvPr id="122" name="Group 121">
            <a:extLst>
              <a:ext uri="{FF2B5EF4-FFF2-40B4-BE49-F238E27FC236}">
                <a16:creationId xmlns:a16="http://schemas.microsoft.com/office/drawing/2014/main" id="{056027AE-C366-B345-82EB-695B4DB42990}"/>
              </a:ext>
            </a:extLst>
          </p:cNvPr>
          <p:cNvGrpSpPr/>
          <p:nvPr/>
        </p:nvGrpSpPr>
        <p:grpSpPr>
          <a:xfrm>
            <a:off x="152400" y="114441"/>
            <a:ext cx="4809495" cy="6436635"/>
            <a:chOff x="152400" y="114441"/>
            <a:chExt cx="4809495" cy="6436635"/>
          </a:xfrm>
        </p:grpSpPr>
        <p:sp>
          <p:nvSpPr>
            <p:cNvPr id="44" name="Rectangle 43">
              <a:extLst>
                <a:ext uri="{FF2B5EF4-FFF2-40B4-BE49-F238E27FC236}">
                  <a16:creationId xmlns:a16="http://schemas.microsoft.com/office/drawing/2014/main" id="{95FD93E3-2F1A-B346-876E-9B03B519C2D2}"/>
                </a:ext>
              </a:extLst>
            </p:cNvPr>
            <p:cNvSpPr/>
            <p:nvPr/>
          </p:nvSpPr>
          <p:spPr>
            <a:xfrm>
              <a:off x="4328985" y="4323707"/>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A9B3C7EC-D5D8-8C41-B642-E1F71CD88C65}"/>
                </a:ext>
              </a:extLst>
            </p:cNvPr>
            <p:cNvCxnSpPr>
              <a:cxnSpLocks/>
              <a:stCxn id="43" idx="1"/>
              <a:endCxn id="52" idx="3"/>
            </p:cNvCxnSpPr>
            <p:nvPr/>
          </p:nvCxnSpPr>
          <p:spPr>
            <a:xfrm rot="10800000">
              <a:off x="3253909" y="2446572"/>
              <a:ext cx="868990" cy="1446885"/>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87551FB-7894-1B45-A8D0-62481ECC376C}"/>
                </a:ext>
              </a:extLst>
            </p:cNvPr>
            <p:cNvSpPr/>
            <p:nvPr/>
          </p:nvSpPr>
          <p:spPr>
            <a:xfrm>
              <a:off x="152400" y="1815497"/>
              <a:ext cx="3101509"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Summarization by Example</a:t>
              </a:r>
            </a:p>
            <a:p>
              <a:pPr algn="ctr"/>
              <a:endParaRPr lang="en-US" sz="800" baseline="30000" dirty="0">
                <a:solidFill>
                  <a:schemeClr val="tx1"/>
                </a:solidFill>
              </a:endParaRPr>
            </a:p>
            <a:p>
              <a:pPr lvl="1"/>
              <a:r>
                <a:rPr lang="en-US" sz="1300" dirty="0">
                  <a:solidFill>
                    <a:schemeClr val="tx1"/>
                  </a:solidFill>
                </a:rPr>
                <a:t>[EMNLP 2021] (workshop)</a:t>
              </a:r>
            </a:p>
            <a:p>
              <a:pPr lvl="1"/>
              <a:r>
                <a:rPr lang="en-US" sz="1300" dirty="0">
                  <a:solidFill>
                    <a:schemeClr val="tx1"/>
                  </a:solidFill>
                </a:rPr>
                <a:t>[VLDB 2020] (demo)</a:t>
              </a:r>
            </a:p>
            <a:p>
              <a:pPr algn="ctr"/>
              <a:endParaRPr lang="en-US" sz="500" dirty="0">
                <a:solidFill>
                  <a:schemeClr val="tx1"/>
                </a:solidFill>
              </a:endParaRPr>
            </a:p>
            <a:p>
              <a:pPr marL="0" lvl="1" algn="ctr"/>
              <a:r>
                <a:rPr lang="en-US" sz="1400" b="1" dirty="0">
                  <a:solidFill>
                    <a:schemeClr val="tx1"/>
                  </a:solidFill>
                  <a:hlinkClick r:id="rId4">
                    <a:extLst>
                      <a:ext uri="{A12FA001-AC4F-418D-AE19-62706E023703}">
                        <ahyp:hlinkClr xmlns:ahyp="http://schemas.microsoft.com/office/drawing/2018/hyperlinkcolor" val="tx"/>
                      </a:ext>
                    </a:extLst>
                  </a:hlinkClick>
                </a:rPr>
                <a:t>🏆</a:t>
              </a:r>
              <a:r>
                <a:rPr lang="en-US" sz="1400" b="1" dirty="0">
                  <a:solidFill>
                    <a:schemeClr val="tx1"/>
                  </a:solidFill>
                </a:rPr>
                <a:t> </a:t>
              </a:r>
              <a:r>
                <a:rPr lang="en-US" sz="1100" b="1" dirty="0">
                  <a:solidFill>
                    <a:srgbClr val="FF0000"/>
                  </a:solidFill>
                </a:rPr>
                <a:t>Best demonstration runner-up award</a:t>
              </a:r>
              <a:endParaRPr lang="en-US" sz="1100" dirty="0">
                <a:solidFill>
                  <a:schemeClr val="tx1">
                    <a:lumMod val="50000"/>
                    <a:lumOff val="50000"/>
                  </a:schemeClr>
                </a:solidFill>
              </a:endParaRPr>
            </a:p>
          </p:txBody>
        </p:sp>
        <p:cxnSp>
          <p:nvCxnSpPr>
            <p:cNvPr id="53" name="Elbow Connector 52">
              <a:extLst>
                <a:ext uri="{FF2B5EF4-FFF2-40B4-BE49-F238E27FC236}">
                  <a16:creationId xmlns:a16="http://schemas.microsoft.com/office/drawing/2014/main" id="{8D944F3B-E65A-2F42-8282-A3662E1BCE2E}"/>
                </a:ext>
              </a:extLst>
            </p:cNvPr>
            <p:cNvCxnSpPr>
              <a:cxnSpLocks/>
              <a:stCxn id="44" idx="1"/>
              <a:endCxn id="54" idx="3"/>
            </p:cNvCxnSpPr>
            <p:nvPr/>
          </p:nvCxnSpPr>
          <p:spPr>
            <a:xfrm rot="10800000">
              <a:off x="3283547" y="4176227"/>
              <a:ext cx="1045438" cy="23892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52C4170-4DFF-E94C-80ED-2D3E4B547B69}"/>
                </a:ext>
              </a:extLst>
            </p:cNvPr>
            <p:cNvSpPr/>
            <p:nvPr/>
          </p:nvSpPr>
          <p:spPr>
            <a:xfrm>
              <a:off x="152400" y="3545153"/>
              <a:ext cx="3131147"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Discovery by Example</a:t>
              </a:r>
            </a:p>
            <a:p>
              <a:pPr marL="0" lvl="1"/>
              <a:endParaRPr lang="en-US" sz="600" dirty="0">
                <a:solidFill>
                  <a:schemeClr val="tx1"/>
                </a:solidFill>
              </a:endParaRPr>
            </a:p>
            <a:p>
              <a:pPr marL="457200" lvl="2"/>
              <a:r>
                <a:rPr lang="en-US" sz="1300" dirty="0">
                  <a:solidFill>
                    <a:schemeClr val="tx1"/>
                  </a:solidFill>
                </a:rPr>
                <a:t>[CIDR 2022] (abstract)</a:t>
              </a:r>
            </a:p>
            <a:p>
              <a:pPr marL="457200" lvl="2"/>
              <a:r>
                <a:rPr lang="en-US" sz="1300" dirty="0">
                  <a:solidFill>
                    <a:schemeClr val="tx1"/>
                  </a:solidFill>
                </a:rPr>
                <a:t>[VLDB 2021] (demo)</a:t>
              </a:r>
            </a:p>
          </p:txBody>
        </p:sp>
        <p:sp>
          <p:nvSpPr>
            <p:cNvPr id="40" name="Rectangle 39">
              <a:extLst>
                <a:ext uri="{FF2B5EF4-FFF2-40B4-BE49-F238E27FC236}">
                  <a16:creationId xmlns:a16="http://schemas.microsoft.com/office/drawing/2014/main" id="{BB9226DD-4DCD-4146-9FC9-3F479255A6B6}"/>
                </a:ext>
              </a:extLst>
            </p:cNvPr>
            <p:cNvSpPr/>
            <p:nvPr/>
          </p:nvSpPr>
          <p:spPr>
            <a:xfrm>
              <a:off x="152400" y="5256334"/>
              <a:ext cx="3131146" cy="1294742"/>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Automatic Program Repair</a:t>
              </a:r>
            </a:p>
            <a:p>
              <a:pPr lvl="1"/>
              <a:r>
                <a:rPr lang="en-US" sz="1300" dirty="0">
                  <a:solidFill>
                    <a:schemeClr val="tx1"/>
                  </a:solidFill>
                </a:rPr>
                <a:t>[OOPSLA 2022]</a:t>
              </a:r>
            </a:p>
            <a:p>
              <a:pPr lvl="1"/>
              <a:endParaRPr lang="en-US" sz="1300" dirty="0">
                <a:solidFill>
                  <a:schemeClr val="tx1"/>
                </a:solidFill>
              </a:endParaRPr>
            </a:p>
            <a:p>
              <a:r>
                <a:rPr lang="en-US" dirty="0">
                  <a:solidFill>
                    <a:schemeClr val="tx1"/>
                  </a:solidFill>
                </a:rPr>
                <a:t>   </a:t>
              </a:r>
              <a:r>
                <a:rPr lang="en-US" dirty="0" err="1">
                  <a:solidFill>
                    <a:schemeClr val="tx1"/>
                  </a:solidFill>
                </a:rPr>
                <a:t>CoWrangler</a:t>
              </a:r>
              <a:endParaRPr lang="en-US" dirty="0">
                <a:solidFill>
                  <a:schemeClr val="tx1"/>
                </a:solidFill>
              </a:endParaRPr>
            </a:p>
            <a:p>
              <a:pPr lvl="1"/>
              <a:r>
                <a:rPr lang="en-US" sz="1300" dirty="0">
                  <a:solidFill>
                    <a:schemeClr val="tx1"/>
                  </a:solidFill>
                </a:rPr>
                <a:t>[SIGMOD 2023] (demo)</a:t>
              </a:r>
            </a:p>
          </p:txBody>
        </p:sp>
        <p:sp>
          <p:nvSpPr>
            <p:cNvPr id="49" name="Rectangle 48">
              <a:extLst>
                <a:ext uri="{FF2B5EF4-FFF2-40B4-BE49-F238E27FC236}">
                  <a16:creationId xmlns:a16="http://schemas.microsoft.com/office/drawing/2014/main" id="{52A1FACE-10A0-5C42-BE7E-1977A2A6BDEB}"/>
                </a:ext>
              </a:extLst>
            </p:cNvPr>
            <p:cNvSpPr/>
            <p:nvPr/>
          </p:nvSpPr>
          <p:spPr>
            <a:xfrm>
              <a:off x="4330429" y="3320107"/>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Elbow Connector 49">
              <a:extLst>
                <a:ext uri="{FF2B5EF4-FFF2-40B4-BE49-F238E27FC236}">
                  <a16:creationId xmlns:a16="http://schemas.microsoft.com/office/drawing/2014/main" id="{D1D5040A-34CF-FD4C-A8E7-ED15A19AF261}"/>
                </a:ext>
              </a:extLst>
            </p:cNvPr>
            <p:cNvCxnSpPr>
              <a:cxnSpLocks/>
              <a:stCxn id="66" idx="1"/>
              <a:endCxn id="40" idx="3"/>
            </p:cNvCxnSpPr>
            <p:nvPr/>
          </p:nvCxnSpPr>
          <p:spPr>
            <a:xfrm rot="10800000" flipV="1">
              <a:off x="3283547" y="4736245"/>
              <a:ext cx="1515789" cy="1167460"/>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a:extLst>
                <a:ext uri="{FF2B5EF4-FFF2-40B4-BE49-F238E27FC236}">
                  <a16:creationId xmlns:a16="http://schemas.microsoft.com/office/drawing/2014/main" id="{6F227BD5-4CAE-3A48-9922-552ADE9DE005}"/>
                </a:ext>
              </a:extLst>
            </p:cNvPr>
            <p:cNvSpPr/>
            <p:nvPr/>
          </p:nvSpPr>
          <p:spPr>
            <a:xfrm>
              <a:off x="152400" y="114441"/>
              <a:ext cx="3101509" cy="1250900"/>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Database Query by Example </a:t>
              </a:r>
            </a:p>
            <a:p>
              <a:pPr algn="ctr"/>
              <a:endParaRPr lang="en-US" sz="800" dirty="0">
                <a:solidFill>
                  <a:schemeClr val="tx1"/>
                </a:solidFill>
              </a:endParaRPr>
            </a:p>
            <a:p>
              <a:pPr lvl="1"/>
              <a:r>
                <a:rPr lang="en-US" sz="1300" dirty="0">
                  <a:solidFill>
                    <a:schemeClr val="tx1"/>
                  </a:solidFill>
                </a:rPr>
                <a:t>[VLDB 2019]</a:t>
              </a:r>
            </a:p>
            <a:p>
              <a:pPr lvl="1"/>
              <a:r>
                <a:rPr lang="en-US" sz="1300" dirty="0">
                  <a:solidFill>
                    <a:schemeClr val="tx1"/>
                  </a:solidFill>
                </a:rPr>
                <a:t>[SIGMOD 2018] (demo)</a:t>
              </a:r>
            </a:p>
          </p:txBody>
        </p:sp>
        <p:cxnSp>
          <p:nvCxnSpPr>
            <p:cNvPr id="65" name="Elbow Connector 64">
              <a:extLst>
                <a:ext uri="{FF2B5EF4-FFF2-40B4-BE49-F238E27FC236}">
                  <a16:creationId xmlns:a16="http://schemas.microsoft.com/office/drawing/2014/main" id="{4E6B41C6-7B86-F144-87D5-2272B87ED04B}"/>
                </a:ext>
              </a:extLst>
            </p:cNvPr>
            <p:cNvCxnSpPr>
              <a:cxnSpLocks/>
              <a:stCxn id="49" idx="0"/>
              <a:endCxn id="64" idx="3"/>
            </p:cNvCxnSpPr>
            <p:nvPr/>
          </p:nvCxnSpPr>
          <p:spPr>
            <a:xfrm rot="16200000" flipV="1">
              <a:off x="2542701" y="1451099"/>
              <a:ext cx="2580216" cy="1157800"/>
            </a:xfrm>
            <a:prstGeom prst="bentConnector2">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6" name="Rectangle 65">
              <a:extLst>
                <a:ext uri="{FF2B5EF4-FFF2-40B4-BE49-F238E27FC236}">
                  <a16:creationId xmlns:a16="http://schemas.microsoft.com/office/drawing/2014/main" id="{9D015795-C92F-7F48-9EB4-DEE47FE229E3}"/>
                </a:ext>
              </a:extLst>
            </p:cNvPr>
            <p:cNvSpPr/>
            <p:nvPr/>
          </p:nvSpPr>
          <p:spPr>
            <a:xfrm>
              <a:off x="4799335" y="4644805"/>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3A3591-899E-0949-B58C-D3E858276E0E}"/>
                </a:ext>
              </a:extLst>
            </p:cNvPr>
            <p:cNvSpPr/>
            <p:nvPr/>
          </p:nvSpPr>
          <p:spPr>
            <a:xfrm>
              <a:off x="4122899" y="3802016"/>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 name="Text Placeholder 3">
            <a:extLst>
              <a:ext uri="{FF2B5EF4-FFF2-40B4-BE49-F238E27FC236}">
                <a16:creationId xmlns:a16="http://schemas.microsoft.com/office/drawing/2014/main" id="{7D5AF69D-D970-DB48-AB58-BDC9AFAC0E98}"/>
              </a:ext>
            </a:extLst>
          </p:cNvPr>
          <p:cNvSpPr>
            <a:spLocks noGrp="1"/>
          </p:cNvSpPr>
          <p:nvPr>
            <p:ph type="body" sz="quarter" idx="13"/>
          </p:nvPr>
        </p:nvSpPr>
        <p:spPr>
          <a:xfrm>
            <a:off x="3542966" y="6296363"/>
            <a:ext cx="5102191" cy="594618"/>
          </a:xfrm>
        </p:spPr>
        <p:txBody>
          <a:bodyPr>
            <a:normAutofit/>
          </a:bodyPr>
          <a:lstStyle/>
          <a:p>
            <a:r>
              <a:rPr lang="en-US" sz="2800" dirty="0"/>
              <a:t>Research accomplishment</a:t>
            </a:r>
            <a:endParaRPr lang="en-US" sz="2800" b="0" u="sng" dirty="0">
              <a:hlinkClick r:id="rId5"/>
            </a:endParaRPr>
          </a:p>
        </p:txBody>
      </p:sp>
      <p:sp>
        <p:nvSpPr>
          <p:cNvPr id="35" name="Oval 34">
            <a:extLst>
              <a:ext uri="{FF2B5EF4-FFF2-40B4-BE49-F238E27FC236}">
                <a16:creationId xmlns:a16="http://schemas.microsoft.com/office/drawing/2014/main" id="{FA3F5515-754D-E644-A155-075F64EEF61B}"/>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32" name="Oval 31">
            <a:extLst>
              <a:ext uri="{FF2B5EF4-FFF2-40B4-BE49-F238E27FC236}">
                <a16:creationId xmlns:a16="http://schemas.microsoft.com/office/drawing/2014/main" id="{F38FE155-342A-BD47-9BB7-B9AA2D877E70}"/>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t>                </a:t>
            </a:r>
          </a:p>
          <a:p>
            <a:pPr algn="r"/>
            <a:endParaRPr lang="en-US" dirty="0"/>
          </a:p>
        </p:txBody>
      </p:sp>
      <p:grpSp>
        <p:nvGrpSpPr>
          <p:cNvPr id="128" name="Group 127">
            <a:extLst>
              <a:ext uri="{FF2B5EF4-FFF2-40B4-BE49-F238E27FC236}">
                <a16:creationId xmlns:a16="http://schemas.microsoft.com/office/drawing/2014/main" id="{A652A602-20CC-B947-8316-D316AEFE3C2A}"/>
              </a:ext>
            </a:extLst>
          </p:cNvPr>
          <p:cNvGrpSpPr/>
          <p:nvPr/>
        </p:nvGrpSpPr>
        <p:grpSpPr>
          <a:xfrm>
            <a:off x="6573719" y="3248392"/>
            <a:ext cx="5283552" cy="3302684"/>
            <a:chOff x="6573719" y="3248392"/>
            <a:chExt cx="5283552" cy="3302684"/>
          </a:xfrm>
        </p:grpSpPr>
        <p:sp>
          <p:nvSpPr>
            <p:cNvPr id="47" name="Rectangle 46">
              <a:extLst>
                <a:ext uri="{FF2B5EF4-FFF2-40B4-BE49-F238E27FC236}">
                  <a16:creationId xmlns:a16="http://schemas.microsoft.com/office/drawing/2014/main" id="{569AF9D9-BEB9-F940-A69B-6B6BA796D847}"/>
                </a:ext>
              </a:extLst>
            </p:cNvPr>
            <p:cNvSpPr/>
            <p:nvPr/>
          </p:nvSpPr>
          <p:spPr>
            <a:xfrm>
              <a:off x="6573719" y="3248392"/>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48D34-F3B5-0F4C-8459-87A693037724}"/>
                </a:ext>
              </a:extLst>
            </p:cNvPr>
            <p:cNvSpPr/>
            <p:nvPr/>
          </p:nvSpPr>
          <p:spPr>
            <a:xfrm>
              <a:off x="9012471" y="3530684"/>
              <a:ext cx="2844800" cy="1505748"/>
            </a:xfrm>
            <a:prstGeom prst="rect">
              <a:avLst/>
            </a:prstGeom>
            <a:solidFill>
              <a:srgbClr val="34A092">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Conformance Constraints: </a:t>
              </a:r>
            </a:p>
            <a:p>
              <a:pPr algn="ctr"/>
              <a:r>
                <a:rPr lang="en-US" dirty="0">
                  <a:solidFill>
                    <a:schemeClr val="tx1"/>
                  </a:solidFill>
                </a:rPr>
                <a:t>Trusted Machine Learning</a:t>
              </a:r>
            </a:p>
            <a:p>
              <a:pPr algn="ctr"/>
              <a:endParaRPr lang="en-US" sz="800" dirty="0">
                <a:solidFill>
                  <a:schemeClr val="tx1"/>
                </a:solidFill>
              </a:endParaRPr>
            </a:p>
            <a:p>
              <a:pPr lvl="1"/>
              <a:r>
                <a:rPr lang="en-US" sz="1300" dirty="0">
                  <a:solidFill>
                    <a:schemeClr val="tx1"/>
                  </a:solidFill>
                </a:rPr>
                <a:t>[SIGMOD 2021] </a:t>
              </a:r>
            </a:p>
            <a:p>
              <a:pPr lvl="1"/>
              <a:r>
                <a:rPr lang="en-US" sz="1300" dirty="0">
                  <a:solidFill>
                    <a:schemeClr val="tx1"/>
                  </a:solidFill>
                </a:rPr>
                <a:t>[SIGMOD 2021] (demo)</a:t>
              </a:r>
            </a:p>
            <a:p>
              <a:pPr lvl="1"/>
              <a:r>
                <a:rPr lang="en-US" sz="1300" dirty="0">
                  <a:solidFill>
                    <a:schemeClr val="tx1"/>
                  </a:solidFill>
                </a:rPr>
                <a:t>[SIGMOD 2020] (demo)</a:t>
              </a:r>
            </a:p>
          </p:txBody>
        </p:sp>
        <p:cxnSp>
          <p:nvCxnSpPr>
            <p:cNvPr id="61" name="Elbow Connector 60">
              <a:extLst>
                <a:ext uri="{FF2B5EF4-FFF2-40B4-BE49-F238E27FC236}">
                  <a16:creationId xmlns:a16="http://schemas.microsoft.com/office/drawing/2014/main" id="{9A66B9E6-1D51-564D-9BF0-CCD50FCE2FA4}"/>
                </a:ext>
              </a:extLst>
            </p:cNvPr>
            <p:cNvCxnSpPr>
              <a:cxnSpLocks/>
              <a:stCxn id="47" idx="3"/>
              <a:endCxn id="56" idx="1"/>
            </p:cNvCxnSpPr>
            <p:nvPr/>
          </p:nvCxnSpPr>
          <p:spPr>
            <a:xfrm>
              <a:off x="6736279" y="3339832"/>
              <a:ext cx="2276192" cy="943726"/>
            </a:xfrm>
            <a:prstGeom prst="bentConnector3">
              <a:avLst>
                <a:gd name="adj1" fmla="val 84567"/>
              </a:avLst>
            </a:prstGeom>
            <a:ln w="222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C5B6FA-8A97-E342-AB34-22820BDDBDD8}"/>
                </a:ext>
              </a:extLst>
            </p:cNvPr>
            <p:cNvSpPr/>
            <p:nvPr/>
          </p:nvSpPr>
          <p:spPr>
            <a:xfrm>
              <a:off x="8985855" y="5527411"/>
              <a:ext cx="2844800" cy="1023665"/>
            </a:xfrm>
            <a:prstGeom prst="rect">
              <a:avLst/>
            </a:prstGeom>
            <a:solidFill>
              <a:srgbClr val="009E73">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Benchmarking Fair Classification Approaches</a:t>
              </a:r>
            </a:p>
            <a:p>
              <a:pPr algn="ctr"/>
              <a:endParaRPr lang="en-US" sz="800" dirty="0">
                <a:solidFill>
                  <a:schemeClr val="tx1"/>
                </a:solidFill>
              </a:endParaRPr>
            </a:p>
            <a:p>
              <a:pPr lvl="1"/>
              <a:r>
                <a:rPr lang="en-US" sz="1300" dirty="0">
                  <a:solidFill>
                    <a:schemeClr val="tx1"/>
                  </a:solidFill>
                </a:rPr>
                <a:t>[SIGMOD 2022]</a:t>
              </a:r>
            </a:p>
          </p:txBody>
        </p:sp>
        <p:sp>
          <p:nvSpPr>
            <p:cNvPr id="29" name="Rectangle 28">
              <a:extLst>
                <a:ext uri="{FF2B5EF4-FFF2-40B4-BE49-F238E27FC236}">
                  <a16:creationId xmlns:a16="http://schemas.microsoft.com/office/drawing/2014/main" id="{B667B76D-C134-F045-ADD2-8FE2BBF9BB2D}"/>
                </a:ext>
              </a:extLst>
            </p:cNvPr>
            <p:cNvSpPr/>
            <p:nvPr/>
          </p:nvSpPr>
          <p:spPr>
            <a:xfrm>
              <a:off x="7083070" y="4650132"/>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D0B8CAC8-46D4-0248-BDD4-E331FD99DEFC}"/>
                </a:ext>
              </a:extLst>
            </p:cNvPr>
            <p:cNvCxnSpPr>
              <a:cxnSpLocks/>
              <a:stCxn id="29" idx="2"/>
              <a:endCxn id="24" idx="0"/>
            </p:cNvCxnSpPr>
            <p:nvPr/>
          </p:nvCxnSpPr>
          <p:spPr>
            <a:xfrm rot="16200000" flipH="1">
              <a:off x="8439103" y="3558258"/>
              <a:ext cx="694399" cy="3243905"/>
            </a:xfrm>
            <a:prstGeom prst="bentConnector3">
              <a:avLst>
                <a:gd name="adj1" fmla="val 63966"/>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5195C41-1359-BF4B-8362-784313188253}"/>
              </a:ext>
            </a:extLst>
          </p:cNvPr>
          <p:cNvGrpSpPr/>
          <p:nvPr/>
        </p:nvGrpSpPr>
        <p:grpSpPr>
          <a:xfrm>
            <a:off x="6354393" y="114440"/>
            <a:ext cx="5476261" cy="2963204"/>
            <a:chOff x="6354393" y="114440"/>
            <a:chExt cx="5476261" cy="2963204"/>
          </a:xfrm>
        </p:grpSpPr>
        <p:sp>
          <p:nvSpPr>
            <p:cNvPr id="48" name="Rectangle 47">
              <a:extLst>
                <a:ext uri="{FF2B5EF4-FFF2-40B4-BE49-F238E27FC236}">
                  <a16:creationId xmlns:a16="http://schemas.microsoft.com/office/drawing/2014/main" id="{6282818C-D3D7-434C-9FB4-964BEF7E087C}"/>
                </a:ext>
              </a:extLst>
            </p:cNvPr>
            <p:cNvSpPr/>
            <p:nvPr/>
          </p:nvSpPr>
          <p:spPr>
            <a:xfrm>
              <a:off x="6729620" y="2034561"/>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E6E191-4E2B-4746-A7A6-3389DB953DB6}"/>
                </a:ext>
              </a:extLst>
            </p:cNvPr>
            <p:cNvSpPr/>
            <p:nvPr/>
          </p:nvSpPr>
          <p:spPr>
            <a:xfrm>
              <a:off x="9012470" y="1820487"/>
              <a:ext cx="2818184" cy="1257157"/>
            </a:xfrm>
            <a:prstGeom prst="rect">
              <a:avLst/>
            </a:prstGeom>
            <a:solidFill>
              <a:srgbClr val="68A4CD">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Causes of Intermittent </a:t>
              </a:r>
            </a:p>
            <a:p>
              <a:pPr algn="ctr"/>
              <a:r>
                <a:rPr lang="en-US" dirty="0">
                  <a:solidFill>
                    <a:schemeClr val="tx1"/>
                  </a:solidFill>
                </a:rPr>
                <a:t>Data-System Failures</a:t>
              </a:r>
            </a:p>
            <a:p>
              <a:pPr algn="ctr"/>
              <a:endParaRPr lang="en-US" sz="800" dirty="0">
                <a:solidFill>
                  <a:schemeClr val="tx1"/>
                </a:solidFill>
              </a:endParaRPr>
            </a:p>
            <a:p>
              <a:pPr lvl="1"/>
              <a:r>
                <a:rPr lang="en-US" sz="1300" dirty="0">
                  <a:solidFill>
                    <a:schemeClr val="tx1"/>
                  </a:solidFill>
                </a:rPr>
                <a:t>[SIGMOD 2020]</a:t>
              </a:r>
            </a:p>
          </p:txBody>
        </p:sp>
        <p:cxnSp>
          <p:nvCxnSpPr>
            <p:cNvPr id="60" name="Elbow Connector 59">
              <a:extLst>
                <a:ext uri="{FF2B5EF4-FFF2-40B4-BE49-F238E27FC236}">
                  <a16:creationId xmlns:a16="http://schemas.microsoft.com/office/drawing/2014/main" id="{9D20E657-2E53-8941-AA7B-68415E9C587E}"/>
                </a:ext>
              </a:extLst>
            </p:cNvPr>
            <p:cNvCxnSpPr>
              <a:cxnSpLocks/>
              <a:stCxn id="48" idx="3"/>
              <a:endCxn id="55" idx="1"/>
            </p:cNvCxnSpPr>
            <p:nvPr/>
          </p:nvCxnSpPr>
          <p:spPr>
            <a:xfrm>
              <a:off x="6892180" y="2126001"/>
              <a:ext cx="2120290" cy="323065"/>
            </a:xfrm>
            <a:prstGeom prst="bentConnector3">
              <a:avLst>
                <a:gd name="adj1" fmla="val 64016"/>
              </a:avLst>
            </a:prstGeom>
            <a:ln w="22225"/>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186721-6A77-5943-86DC-5DF386DD5B84}"/>
                </a:ext>
              </a:extLst>
            </p:cNvPr>
            <p:cNvSpPr/>
            <p:nvPr/>
          </p:nvSpPr>
          <p:spPr>
            <a:xfrm>
              <a:off x="9012470" y="114440"/>
              <a:ext cx="2818184" cy="1257157"/>
            </a:xfrm>
            <a:prstGeom prst="rect">
              <a:avLst/>
            </a:prstGeom>
            <a:solidFill>
              <a:srgbClr val="69A4CD">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Disconnect between </a:t>
              </a:r>
            </a:p>
            <a:p>
              <a:pPr algn="ctr"/>
              <a:r>
                <a:rPr lang="en-US" dirty="0">
                  <a:solidFill>
                    <a:schemeClr val="tx1"/>
                  </a:solidFill>
                </a:rPr>
                <a:t>Data and Systems</a:t>
              </a:r>
            </a:p>
            <a:p>
              <a:pPr algn="ctr"/>
              <a:endParaRPr lang="en-US" sz="800" dirty="0">
                <a:solidFill>
                  <a:schemeClr val="tx1"/>
                </a:solidFill>
              </a:endParaRPr>
            </a:p>
            <a:p>
              <a:pPr lvl="1"/>
              <a:r>
                <a:rPr lang="en-US" sz="1300" dirty="0">
                  <a:solidFill>
                    <a:schemeClr val="tx1"/>
                  </a:solidFill>
                </a:rPr>
                <a:t>[SIGMOD 2022]</a:t>
              </a:r>
            </a:p>
          </p:txBody>
        </p:sp>
        <p:cxnSp>
          <p:nvCxnSpPr>
            <p:cNvPr id="63" name="Elbow Connector 62">
              <a:extLst>
                <a:ext uri="{FF2B5EF4-FFF2-40B4-BE49-F238E27FC236}">
                  <a16:creationId xmlns:a16="http://schemas.microsoft.com/office/drawing/2014/main" id="{C0D2A0B2-887D-B14A-BEB6-48F101A1F708}"/>
                </a:ext>
              </a:extLst>
            </p:cNvPr>
            <p:cNvCxnSpPr>
              <a:cxnSpLocks/>
              <a:stCxn id="42" idx="3"/>
              <a:endCxn id="59" idx="1"/>
            </p:cNvCxnSpPr>
            <p:nvPr/>
          </p:nvCxnSpPr>
          <p:spPr>
            <a:xfrm flipV="1">
              <a:off x="6516953" y="743019"/>
              <a:ext cx="2495517" cy="1104259"/>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a:extLst>
                <a:ext uri="{FF2B5EF4-FFF2-40B4-BE49-F238E27FC236}">
                  <a16:creationId xmlns:a16="http://schemas.microsoft.com/office/drawing/2014/main" id="{307E1DD4-F2A3-9544-8727-7E50B4497536}"/>
                </a:ext>
              </a:extLst>
            </p:cNvPr>
            <p:cNvSpPr/>
            <p:nvPr/>
          </p:nvSpPr>
          <p:spPr>
            <a:xfrm>
              <a:off x="6354393" y="1755838"/>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77818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4274BF-F21A-8F47-BD7A-044988035B0B}"/>
              </a:ext>
            </a:extLst>
          </p:cNvPr>
          <p:cNvSpPr>
            <a:spLocks noGrp="1"/>
          </p:cNvSpPr>
          <p:nvPr>
            <p:ph type="body" sz="quarter" idx="13"/>
          </p:nvPr>
        </p:nvSpPr>
        <p:spPr/>
        <p:txBody>
          <a:bodyPr/>
          <a:lstStyle/>
          <a:p>
            <a:r>
              <a:rPr lang="en-US" dirty="0"/>
              <a:t>SQuID increased user efficiency </a:t>
            </a:r>
          </a:p>
        </p:txBody>
      </p:sp>
      <p:sp>
        <p:nvSpPr>
          <p:cNvPr id="3" name="Slide Number Placeholder 2">
            <a:extLst>
              <a:ext uri="{FF2B5EF4-FFF2-40B4-BE49-F238E27FC236}">
                <a16:creationId xmlns:a16="http://schemas.microsoft.com/office/drawing/2014/main" id="{7F7C29E0-CB1A-8147-919D-8451FAA19E6A}"/>
              </a:ext>
            </a:extLst>
          </p:cNvPr>
          <p:cNvSpPr>
            <a:spLocks noGrp="1"/>
          </p:cNvSpPr>
          <p:nvPr>
            <p:ph type="sldNum" sz="quarter" idx="4"/>
          </p:nvPr>
        </p:nvSpPr>
        <p:spPr/>
        <p:txBody>
          <a:bodyPr/>
          <a:lstStyle/>
          <a:p>
            <a:fld id="{4740AEA5-A348-2949-9B8B-EA763C54C64D}" type="slidenum">
              <a:rPr lang="en-US" smtClean="0"/>
              <a:t>40</a:t>
            </a:fld>
            <a:endParaRPr lang="en-US" dirty="0"/>
          </a:p>
        </p:txBody>
      </p:sp>
      <p:pic>
        <p:nvPicPr>
          <p:cNvPr id="16" name="Picture 15" descr="Chart, bar chart&#10;&#10;Description automatically generated">
            <a:extLst>
              <a:ext uri="{FF2B5EF4-FFF2-40B4-BE49-F238E27FC236}">
                <a16:creationId xmlns:a16="http://schemas.microsoft.com/office/drawing/2014/main" id="{CE8A764D-421C-C74F-84FF-E0AD2530611F}"/>
              </a:ext>
            </a:extLst>
          </p:cNvPr>
          <p:cNvPicPr>
            <a:picLocks noChangeAspect="1"/>
          </p:cNvPicPr>
          <p:nvPr/>
        </p:nvPicPr>
        <p:blipFill>
          <a:blip r:embed="rId3"/>
          <a:stretch>
            <a:fillRect/>
          </a:stretch>
        </p:blipFill>
        <p:spPr>
          <a:xfrm>
            <a:off x="6350000" y="1842489"/>
            <a:ext cx="4902200" cy="3759200"/>
          </a:xfrm>
          <a:prstGeom prst="rect">
            <a:avLst/>
          </a:prstGeom>
        </p:spPr>
      </p:pic>
      <p:pic>
        <p:nvPicPr>
          <p:cNvPr id="19" name="Picture 18" descr="Chart, bar chart&#10;&#10;Description automatically generated">
            <a:extLst>
              <a:ext uri="{FF2B5EF4-FFF2-40B4-BE49-F238E27FC236}">
                <a16:creationId xmlns:a16="http://schemas.microsoft.com/office/drawing/2014/main" id="{A6116F63-499A-B44D-9CEB-A1DF79F0ACDC}"/>
              </a:ext>
            </a:extLst>
          </p:cNvPr>
          <p:cNvPicPr>
            <a:picLocks noChangeAspect="1"/>
          </p:cNvPicPr>
          <p:nvPr/>
        </p:nvPicPr>
        <p:blipFill>
          <a:blip r:embed="rId4"/>
          <a:stretch>
            <a:fillRect/>
          </a:stretch>
        </p:blipFill>
        <p:spPr>
          <a:xfrm>
            <a:off x="774701" y="1842489"/>
            <a:ext cx="5067300" cy="3759200"/>
          </a:xfrm>
          <a:prstGeom prst="rect">
            <a:avLst/>
          </a:prstGeom>
        </p:spPr>
      </p:pic>
    </p:spTree>
    <p:extLst>
      <p:ext uri="{BB962C8B-B14F-4D97-AF65-F5344CB8AC3E}">
        <p14:creationId xmlns:p14="http://schemas.microsoft.com/office/powerpoint/2010/main" val="250724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3357C26-663C-4A41-A6B5-067CE61DACC8}"/>
              </a:ext>
            </a:extLst>
          </p:cNvPr>
          <p:cNvSpPr txBox="1"/>
          <p:nvPr/>
        </p:nvSpPr>
        <p:spPr>
          <a:xfrm>
            <a:off x="2366638" y="1551063"/>
            <a:ext cx="9510244" cy="830997"/>
          </a:xfrm>
          <a:prstGeom prst="rect">
            <a:avLst/>
          </a:prstGeom>
          <a:noFill/>
        </p:spPr>
        <p:txBody>
          <a:bodyPr wrap="square" lIns="91440" tIns="45720" rIns="91440" bIns="45720" rtlCol="0" anchor="t">
            <a:spAutoFit/>
          </a:bodyPr>
          <a:lstStyle/>
          <a:p>
            <a:r>
              <a:rPr lang="en-US" sz="2400" i="1" dirty="0"/>
              <a:t>“Even if I forget about syntax . . . figuring out </a:t>
            </a:r>
            <a:r>
              <a:rPr lang="en-US" sz="2400" b="1" i="1" dirty="0">
                <a:solidFill>
                  <a:srgbClr val="D55E00"/>
                </a:solidFill>
              </a:rPr>
              <a:t>how to go about writing the pseudocode</a:t>
            </a:r>
            <a:r>
              <a:rPr lang="en-US" sz="2400" i="1" dirty="0">
                <a:solidFill>
                  <a:srgbClr val="FF0000"/>
                </a:solidFill>
              </a:rPr>
              <a:t> </a:t>
            </a:r>
            <a:r>
              <a:rPr lang="en-US" sz="2400" i="1" dirty="0"/>
              <a:t>query for funny actors [is difficult]”</a:t>
            </a:r>
          </a:p>
        </p:txBody>
      </p:sp>
      <p:sp>
        <p:nvSpPr>
          <p:cNvPr id="8" name="TextBox 7">
            <a:extLst>
              <a:ext uri="{FF2B5EF4-FFF2-40B4-BE49-F238E27FC236}">
                <a16:creationId xmlns:a16="http://schemas.microsoft.com/office/drawing/2014/main" id="{3D74A144-864C-784A-99E1-239781888476}"/>
              </a:ext>
            </a:extLst>
          </p:cNvPr>
          <p:cNvSpPr txBox="1"/>
          <p:nvPr/>
        </p:nvSpPr>
        <p:spPr>
          <a:xfrm>
            <a:off x="279509" y="4087053"/>
            <a:ext cx="9096139" cy="1569660"/>
          </a:xfrm>
          <a:prstGeom prst="rect">
            <a:avLst/>
          </a:prstGeom>
          <a:noFill/>
        </p:spPr>
        <p:txBody>
          <a:bodyPr wrap="square" lIns="91440" tIns="45720" rIns="91440" bIns="45720" rtlCol="0" anchor="t">
            <a:spAutoFit/>
          </a:bodyPr>
          <a:lstStyle/>
          <a:p>
            <a:r>
              <a:rPr lang="en-US" sz="2400" i="1" dirty="0"/>
              <a:t>“Vague tasks are generally a lot more open to interpretation. Coding up a query that meets someone’s </a:t>
            </a:r>
            <a:r>
              <a:rPr lang="en-US" sz="2400" b="1" i="1" dirty="0">
                <a:solidFill>
                  <a:srgbClr val="D55E00"/>
                </a:solidFill>
              </a:rPr>
              <a:t>vague specifications</a:t>
            </a:r>
            <a:r>
              <a:rPr lang="en-US" sz="2400" i="1" dirty="0">
                <a:solidFill>
                  <a:srgbClr val="D55E00"/>
                </a:solidFill>
              </a:rPr>
              <a:t> </a:t>
            </a:r>
            <a:r>
              <a:rPr lang="en-US" sz="2400" i="1" dirty="0"/>
              <a:t>[is] hard . . . It was </a:t>
            </a:r>
            <a:r>
              <a:rPr lang="en-US" sz="2400" b="1" i="1" dirty="0">
                <a:solidFill>
                  <a:srgbClr val="D55E00"/>
                </a:solidFill>
              </a:rPr>
              <a:t>very hard to nail down what the correct definition of funny is</a:t>
            </a:r>
            <a:r>
              <a:rPr lang="en-US" sz="2400" i="1" dirty="0"/>
              <a:t>.”</a:t>
            </a:r>
          </a:p>
        </p:txBody>
      </p:sp>
      <p:sp>
        <p:nvSpPr>
          <p:cNvPr id="11" name="Rounded Rectangular Callout 10">
            <a:extLst>
              <a:ext uri="{FF2B5EF4-FFF2-40B4-BE49-F238E27FC236}">
                <a16:creationId xmlns:a16="http://schemas.microsoft.com/office/drawing/2014/main" id="{43BC5AB9-7B5E-0349-8D3A-97A53276DD8D}"/>
              </a:ext>
            </a:extLst>
          </p:cNvPr>
          <p:cNvSpPr/>
          <p:nvPr/>
        </p:nvSpPr>
        <p:spPr>
          <a:xfrm>
            <a:off x="229882" y="3811653"/>
            <a:ext cx="9255494" cy="2224821"/>
          </a:xfrm>
          <a:prstGeom prst="wedgeRoundRectCallout">
            <a:avLst>
              <a:gd name="adj1" fmla="val 57627"/>
              <a:gd name="adj2" fmla="val -3639"/>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noFill/>
            </a:endParaRPr>
          </a:p>
        </p:txBody>
      </p:sp>
      <p:sp>
        <p:nvSpPr>
          <p:cNvPr id="12" name="Rounded Rectangular Callout 11">
            <a:extLst>
              <a:ext uri="{FF2B5EF4-FFF2-40B4-BE49-F238E27FC236}">
                <a16:creationId xmlns:a16="http://schemas.microsoft.com/office/drawing/2014/main" id="{56391AF8-ADE8-A145-B720-BF0060117442}"/>
              </a:ext>
            </a:extLst>
          </p:cNvPr>
          <p:cNvSpPr/>
          <p:nvPr/>
        </p:nvSpPr>
        <p:spPr>
          <a:xfrm>
            <a:off x="2402541" y="1376979"/>
            <a:ext cx="9556377" cy="1470212"/>
          </a:xfrm>
          <a:prstGeom prst="wedgeRoundRectCallout">
            <a:avLst>
              <a:gd name="adj1" fmla="val -56582"/>
              <a:gd name="adj2" fmla="val -3631"/>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Text Placeholder 3">
            <a:extLst>
              <a:ext uri="{FF2B5EF4-FFF2-40B4-BE49-F238E27FC236}">
                <a16:creationId xmlns:a16="http://schemas.microsoft.com/office/drawing/2014/main" id="{1E7E9E4A-4EC9-364C-9393-7E6487566B69}"/>
              </a:ext>
            </a:extLst>
          </p:cNvPr>
          <p:cNvSpPr>
            <a:spLocks noGrp="1"/>
          </p:cNvSpPr>
          <p:nvPr>
            <p:ph type="body" sz="quarter" idx="13"/>
          </p:nvPr>
        </p:nvSpPr>
        <p:spPr>
          <a:xfrm>
            <a:off x="570368" y="571500"/>
            <a:ext cx="11047391" cy="621511"/>
          </a:xfrm>
        </p:spPr>
        <p:txBody>
          <a:bodyPr/>
          <a:lstStyle/>
          <a:p>
            <a:r>
              <a:rPr lang="en-US" dirty="0"/>
              <a:t>Anecdotal comments</a:t>
            </a:r>
          </a:p>
        </p:txBody>
      </p:sp>
      <p:pic>
        <p:nvPicPr>
          <p:cNvPr id="5" name="Graphic 4" descr="Female Profile">
            <a:extLst>
              <a:ext uri="{FF2B5EF4-FFF2-40B4-BE49-F238E27FC236}">
                <a16:creationId xmlns:a16="http://schemas.microsoft.com/office/drawing/2014/main" id="{C8277241-DD9A-BE4E-BEFA-89250B55E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93011"/>
            <a:ext cx="2220437" cy="2220437"/>
          </a:xfrm>
          <a:prstGeom prst="rect">
            <a:avLst/>
          </a:prstGeom>
        </p:spPr>
      </p:pic>
      <p:pic>
        <p:nvPicPr>
          <p:cNvPr id="13" name="Graphic 12" descr="School boy">
            <a:extLst>
              <a:ext uri="{FF2B5EF4-FFF2-40B4-BE49-F238E27FC236}">
                <a16:creationId xmlns:a16="http://schemas.microsoft.com/office/drawing/2014/main" id="{78A8F630-FAC1-D643-9026-6BB167051E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2693" y="3533992"/>
            <a:ext cx="2609307" cy="2609307"/>
          </a:xfrm>
          <a:prstGeom prst="rect">
            <a:avLst/>
          </a:prstGeom>
        </p:spPr>
      </p:pic>
      <p:sp>
        <p:nvSpPr>
          <p:cNvPr id="3" name="Slide Number Placeholder 2">
            <a:extLst>
              <a:ext uri="{FF2B5EF4-FFF2-40B4-BE49-F238E27FC236}">
                <a16:creationId xmlns:a16="http://schemas.microsoft.com/office/drawing/2014/main" id="{ADC96120-CBF5-7A45-A010-176A320B18DE}"/>
              </a:ext>
            </a:extLst>
          </p:cNvPr>
          <p:cNvSpPr>
            <a:spLocks noGrp="1"/>
          </p:cNvSpPr>
          <p:nvPr>
            <p:ph type="sldNum" sz="quarter" idx="4"/>
          </p:nvPr>
        </p:nvSpPr>
        <p:spPr/>
        <p:txBody>
          <a:bodyPr/>
          <a:lstStyle/>
          <a:p>
            <a:fld id="{4740AEA5-A348-2949-9B8B-EA763C54C64D}" type="slidenum">
              <a:rPr lang="en-US" smtClean="0"/>
              <a:t>41</a:t>
            </a:fld>
            <a:endParaRPr lang="en-US" dirty="0"/>
          </a:p>
        </p:txBody>
      </p:sp>
    </p:spTree>
    <p:extLst>
      <p:ext uri="{BB962C8B-B14F-4D97-AF65-F5344CB8AC3E}">
        <p14:creationId xmlns:p14="http://schemas.microsoft.com/office/powerpoint/2010/main" val="2772778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06F444-49D1-D845-8C4C-8DB3352F9B66}"/>
              </a:ext>
            </a:extLst>
          </p:cNvPr>
          <p:cNvSpPr>
            <a:spLocks noGrp="1"/>
          </p:cNvSpPr>
          <p:nvPr>
            <p:ph type="body" sz="quarter" idx="13"/>
          </p:nvPr>
        </p:nvSpPr>
        <p:spPr/>
        <p:txBody>
          <a:bodyPr/>
          <a:lstStyle/>
          <a:p>
            <a:r>
              <a:rPr lang="en-US" sz="4000" dirty="0"/>
              <a:t>Personalized text document summarization</a:t>
            </a:r>
          </a:p>
          <a:p>
            <a:endParaRPr lang="en-US" sz="4000" dirty="0"/>
          </a:p>
        </p:txBody>
      </p:sp>
      <p:pic>
        <p:nvPicPr>
          <p:cNvPr id="5" name="Picture 4" descr="A picture containing drawing&#10;&#10;Description automatically generated">
            <a:extLst>
              <a:ext uri="{FF2B5EF4-FFF2-40B4-BE49-F238E27FC236}">
                <a16:creationId xmlns:a16="http://schemas.microsoft.com/office/drawing/2014/main" id="{84EC2B62-8032-E64C-9CFE-4FCC7DE63719}"/>
              </a:ext>
            </a:extLst>
          </p:cNvPr>
          <p:cNvPicPr>
            <a:picLocks noChangeAspect="1"/>
          </p:cNvPicPr>
          <p:nvPr/>
        </p:nvPicPr>
        <p:blipFill rotWithShape="1">
          <a:blip r:embed="rId3"/>
          <a:srcRect r="-1" b="2425"/>
          <a:stretch/>
        </p:blipFill>
        <p:spPr>
          <a:xfrm>
            <a:off x="0" y="1377387"/>
            <a:ext cx="3253650" cy="2960151"/>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Content Placeholder 2">
            <a:extLst>
              <a:ext uri="{FF2B5EF4-FFF2-40B4-BE49-F238E27FC236}">
                <a16:creationId xmlns:a16="http://schemas.microsoft.com/office/drawing/2014/main" id="{88E93EB0-01D6-414A-A0C3-4038BED6E28E}"/>
              </a:ext>
            </a:extLst>
          </p:cNvPr>
          <p:cNvSpPr>
            <a:spLocks noGrp="1"/>
          </p:cNvSpPr>
          <p:nvPr>
            <p:ph sz="quarter" idx="11"/>
          </p:nvPr>
        </p:nvSpPr>
        <p:spPr>
          <a:xfrm>
            <a:off x="3845169" y="1377387"/>
            <a:ext cx="7526216" cy="2051613"/>
          </a:xfrm>
        </p:spPr>
        <p:txBody>
          <a:bodyPr wrap="square"/>
          <a:lstStyle/>
          <a:p>
            <a:pPr marL="0" indent="0" algn="ctr">
              <a:buNone/>
            </a:pPr>
            <a:endParaRPr lang="en-US" sz="2800" dirty="0"/>
          </a:p>
          <a:p>
            <a:pPr marL="0" indent="0" algn="ctr">
              <a:buNone/>
            </a:pPr>
            <a:r>
              <a:rPr lang="en-US" b="1" dirty="0"/>
              <a:t>[VLDB 2020 Demo]</a:t>
            </a:r>
          </a:p>
          <a:p>
            <a:pPr marL="0" indent="0" algn="ctr">
              <a:buNone/>
            </a:pPr>
            <a:r>
              <a:rPr lang="en-US" dirty="0">
                <a:solidFill>
                  <a:srgbClr val="FF0000"/>
                </a:solidFill>
              </a:rPr>
              <a:t>Best Demonstration Runner-Up @VLDB 2020</a:t>
            </a:r>
            <a:endParaRPr lang="en-US" sz="2800" dirty="0">
              <a:solidFill>
                <a:srgbClr val="FF0000"/>
              </a:solidFill>
            </a:endParaRPr>
          </a:p>
        </p:txBody>
      </p:sp>
      <p:sp>
        <p:nvSpPr>
          <p:cNvPr id="3" name="Slide Number Placeholder 2">
            <a:extLst>
              <a:ext uri="{FF2B5EF4-FFF2-40B4-BE49-F238E27FC236}">
                <a16:creationId xmlns:a16="http://schemas.microsoft.com/office/drawing/2014/main" id="{1FC8856F-57C3-4D4E-9FAD-A1EBFEBD3650}"/>
              </a:ext>
            </a:extLst>
          </p:cNvPr>
          <p:cNvSpPr>
            <a:spLocks noGrp="1"/>
          </p:cNvSpPr>
          <p:nvPr>
            <p:ph type="sldNum" sz="quarter" idx="4"/>
          </p:nvPr>
        </p:nvSpPr>
        <p:spPr/>
        <p:txBody>
          <a:bodyPr/>
          <a:lstStyle/>
          <a:p>
            <a:fld id="{4740AEA5-A348-2949-9B8B-EA763C54C64D}" type="slidenum">
              <a:rPr lang="en-US" smtClean="0"/>
              <a:t>42</a:t>
            </a:fld>
            <a:endParaRPr lang="en-US" dirty="0"/>
          </a:p>
        </p:txBody>
      </p:sp>
      <p:pic>
        <p:nvPicPr>
          <p:cNvPr id="6" name="Picture 5" descr="Text&#10;&#10;Description automatically generated">
            <a:extLst>
              <a:ext uri="{FF2B5EF4-FFF2-40B4-BE49-F238E27FC236}">
                <a16:creationId xmlns:a16="http://schemas.microsoft.com/office/drawing/2014/main" id="{C1D67E5F-90D3-A34B-AE1C-A0408755FC72}"/>
              </a:ext>
            </a:extLst>
          </p:cNvPr>
          <p:cNvPicPr>
            <a:picLocks noChangeAspect="1"/>
          </p:cNvPicPr>
          <p:nvPr/>
        </p:nvPicPr>
        <p:blipFill>
          <a:blip r:embed="rId4"/>
          <a:stretch>
            <a:fillRect/>
          </a:stretch>
        </p:blipFill>
        <p:spPr>
          <a:xfrm>
            <a:off x="2474563" y="4335828"/>
            <a:ext cx="7239000" cy="1981200"/>
          </a:xfrm>
          <a:prstGeom prst="rect">
            <a:avLst/>
          </a:prstGeom>
          <a:ln>
            <a:solidFill>
              <a:schemeClr val="accent1"/>
            </a:solidFill>
          </a:ln>
        </p:spPr>
      </p:pic>
    </p:spTree>
    <p:extLst>
      <p:ext uri="{BB962C8B-B14F-4D97-AF65-F5344CB8AC3E}">
        <p14:creationId xmlns:p14="http://schemas.microsoft.com/office/powerpoint/2010/main" val="77263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EA0545-8909-6649-BDA4-8644301EA6EF}"/>
              </a:ext>
            </a:extLst>
          </p:cNvPr>
          <p:cNvSpPr>
            <a:spLocks noGrp="1"/>
          </p:cNvSpPr>
          <p:nvPr>
            <p:ph type="body" sz="quarter" idx="13"/>
          </p:nvPr>
        </p:nvSpPr>
        <p:spPr/>
        <p:txBody>
          <a:bodyPr/>
          <a:lstStyle/>
          <a:p>
            <a:r>
              <a:rPr lang="en-US" dirty="0"/>
              <a:t>Document summarization by example</a:t>
            </a:r>
          </a:p>
        </p:txBody>
      </p:sp>
      <p:pic>
        <p:nvPicPr>
          <p:cNvPr id="12" name="Graphic 11" descr="Document">
            <a:extLst>
              <a:ext uri="{FF2B5EF4-FFF2-40B4-BE49-F238E27FC236}">
                <a16:creationId xmlns:a16="http://schemas.microsoft.com/office/drawing/2014/main" id="{5E92A2EC-4EF5-8146-9DC9-F9A26D748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099" y="4143758"/>
            <a:ext cx="923610" cy="923610"/>
          </a:xfrm>
          <a:prstGeom prst="rect">
            <a:avLst/>
          </a:prstGeom>
        </p:spPr>
      </p:pic>
      <p:pic>
        <p:nvPicPr>
          <p:cNvPr id="13" name="Graphic 12" descr="Document">
            <a:extLst>
              <a:ext uri="{FF2B5EF4-FFF2-40B4-BE49-F238E27FC236}">
                <a16:creationId xmlns:a16="http://schemas.microsoft.com/office/drawing/2014/main" id="{80D50BC4-C7DD-F14C-867E-A9501699F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5844" y="4143758"/>
            <a:ext cx="923610" cy="923610"/>
          </a:xfrm>
          <a:prstGeom prst="rect">
            <a:avLst/>
          </a:prstGeom>
        </p:spPr>
      </p:pic>
      <p:pic>
        <p:nvPicPr>
          <p:cNvPr id="14" name="Graphic 13" descr="Document">
            <a:extLst>
              <a:ext uri="{FF2B5EF4-FFF2-40B4-BE49-F238E27FC236}">
                <a16:creationId xmlns:a16="http://schemas.microsoft.com/office/drawing/2014/main" id="{413DD348-C437-7E48-B86D-1F5177743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3475" y="4202374"/>
            <a:ext cx="923610" cy="923610"/>
          </a:xfrm>
          <a:prstGeom prst="rect">
            <a:avLst/>
          </a:prstGeom>
        </p:spPr>
      </p:pic>
      <p:sp>
        <p:nvSpPr>
          <p:cNvPr id="15" name="Rectangle 14">
            <a:extLst>
              <a:ext uri="{FF2B5EF4-FFF2-40B4-BE49-F238E27FC236}">
                <a16:creationId xmlns:a16="http://schemas.microsoft.com/office/drawing/2014/main" id="{F88B11C2-27B0-2F4B-B141-21638CAC0F9D}"/>
              </a:ext>
            </a:extLst>
          </p:cNvPr>
          <p:cNvSpPr/>
          <p:nvPr/>
        </p:nvSpPr>
        <p:spPr>
          <a:xfrm>
            <a:off x="783530" y="5379182"/>
            <a:ext cx="3733603" cy="6215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Example Summaries</a:t>
            </a:r>
          </a:p>
        </p:txBody>
      </p:sp>
      <p:cxnSp>
        <p:nvCxnSpPr>
          <p:cNvPr id="16" name="Straight Connector 15">
            <a:extLst>
              <a:ext uri="{FF2B5EF4-FFF2-40B4-BE49-F238E27FC236}">
                <a16:creationId xmlns:a16="http://schemas.microsoft.com/office/drawing/2014/main" id="{4C01056B-5898-2C47-834F-159328FEDC8E}"/>
              </a:ext>
            </a:extLst>
          </p:cNvPr>
          <p:cNvCxnSpPr/>
          <p:nvPr/>
        </p:nvCxnSpPr>
        <p:spPr>
          <a:xfrm>
            <a:off x="4914484" y="1679381"/>
            <a:ext cx="0" cy="4297680"/>
          </a:xfrm>
          <a:prstGeom prst="line">
            <a:avLst/>
          </a:prstGeom>
          <a:ln w="73025"/>
        </p:spPr>
        <p:style>
          <a:lnRef idx="1">
            <a:schemeClr val="accent1"/>
          </a:lnRef>
          <a:fillRef idx="0">
            <a:schemeClr val="accent1"/>
          </a:fillRef>
          <a:effectRef idx="0">
            <a:schemeClr val="accent1"/>
          </a:effectRef>
          <a:fontRef idx="minor">
            <a:schemeClr val="tx1"/>
          </a:fontRef>
        </p:style>
      </p:cxnSp>
      <p:pic>
        <p:nvPicPr>
          <p:cNvPr id="17" name="Graphic 16" descr="Document">
            <a:extLst>
              <a:ext uri="{FF2B5EF4-FFF2-40B4-BE49-F238E27FC236}">
                <a16:creationId xmlns:a16="http://schemas.microsoft.com/office/drawing/2014/main" id="{58321CBB-0B7F-D74B-98CA-77191778F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6991" y="4202374"/>
            <a:ext cx="923610" cy="923610"/>
          </a:xfrm>
          <a:prstGeom prst="rect">
            <a:avLst/>
          </a:prstGeom>
        </p:spPr>
      </p:pic>
      <p:pic>
        <p:nvPicPr>
          <p:cNvPr id="18" name="Graphic 17" descr="Document">
            <a:extLst>
              <a:ext uri="{FF2B5EF4-FFF2-40B4-BE49-F238E27FC236}">
                <a16:creationId xmlns:a16="http://schemas.microsoft.com/office/drawing/2014/main" id="{9E7E03D7-D0E3-AA48-B64B-5E8787EBBD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36" y="4202374"/>
            <a:ext cx="923610" cy="923610"/>
          </a:xfrm>
          <a:prstGeom prst="rect">
            <a:avLst/>
          </a:prstGeom>
        </p:spPr>
      </p:pic>
      <p:sp>
        <p:nvSpPr>
          <p:cNvPr id="19" name="Rectangle 18">
            <a:extLst>
              <a:ext uri="{FF2B5EF4-FFF2-40B4-BE49-F238E27FC236}">
                <a16:creationId xmlns:a16="http://schemas.microsoft.com/office/drawing/2014/main" id="{EA7C7AD5-72EB-A24F-8501-048C5FFB739C}"/>
              </a:ext>
            </a:extLst>
          </p:cNvPr>
          <p:cNvSpPr/>
          <p:nvPr/>
        </p:nvSpPr>
        <p:spPr>
          <a:xfrm>
            <a:off x="5602163" y="5367460"/>
            <a:ext cx="6015411" cy="6215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Automatic Summaries</a:t>
            </a:r>
          </a:p>
        </p:txBody>
      </p:sp>
      <p:pic>
        <p:nvPicPr>
          <p:cNvPr id="20" name="Graphic 19" descr="Open book">
            <a:extLst>
              <a:ext uri="{FF2B5EF4-FFF2-40B4-BE49-F238E27FC236}">
                <a16:creationId xmlns:a16="http://schemas.microsoft.com/office/drawing/2014/main" id="{6B178221-FDB8-924F-BDE6-78E7160DE9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531" y="1411835"/>
            <a:ext cx="1534367" cy="2364356"/>
          </a:xfrm>
          <a:prstGeom prst="rect">
            <a:avLst/>
          </a:prstGeom>
        </p:spPr>
      </p:pic>
      <p:pic>
        <p:nvPicPr>
          <p:cNvPr id="21" name="Graphic 20" descr="Open book">
            <a:extLst>
              <a:ext uri="{FF2B5EF4-FFF2-40B4-BE49-F238E27FC236}">
                <a16:creationId xmlns:a16="http://schemas.microsoft.com/office/drawing/2014/main" id="{A4153015-6DD9-7D4B-B0B9-20EF9D4670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2913" y="1411835"/>
            <a:ext cx="1534367" cy="2364356"/>
          </a:xfrm>
          <a:prstGeom prst="rect">
            <a:avLst/>
          </a:prstGeom>
        </p:spPr>
      </p:pic>
      <p:pic>
        <p:nvPicPr>
          <p:cNvPr id="22" name="Graphic 21" descr="Open book">
            <a:extLst>
              <a:ext uri="{FF2B5EF4-FFF2-40B4-BE49-F238E27FC236}">
                <a16:creationId xmlns:a16="http://schemas.microsoft.com/office/drawing/2014/main" id="{B378C995-2F3E-8643-8DFE-F255A10686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8096" y="1433883"/>
            <a:ext cx="1534367" cy="2364356"/>
          </a:xfrm>
          <a:prstGeom prst="rect">
            <a:avLst/>
          </a:prstGeom>
        </p:spPr>
      </p:pic>
      <p:pic>
        <p:nvPicPr>
          <p:cNvPr id="23" name="Graphic 22" descr="Open book">
            <a:extLst>
              <a:ext uri="{FF2B5EF4-FFF2-40B4-BE49-F238E27FC236}">
                <a16:creationId xmlns:a16="http://schemas.microsoft.com/office/drawing/2014/main" id="{FF3D90A5-FB64-DD44-9B45-16DC526B06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0603" y="1433883"/>
            <a:ext cx="1534367" cy="2364356"/>
          </a:xfrm>
          <a:prstGeom prst="rect">
            <a:avLst/>
          </a:prstGeom>
        </p:spPr>
      </p:pic>
      <p:pic>
        <p:nvPicPr>
          <p:cNvPr id="24" name="Graphic 23" descr="Open book">
            <a:extLst>
              <a:ext uri="{FF2B5EF4-FFF2-40B4-BE49-F238E27FC236}">
                <a16:creationId xmlns:a16="http://schemas.microsoft.com/office/drawing/2014/main" id="{EFF87D22-AC9F-CA4D-92F3-9786FE2B6B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9985" y="1433883"/>
            <a:ext cx="1534367" cy="2364356"/>
          </a:xfrm>
          <a:prstGeom prst="rect">
            <a:avLst/>
          </a:prstGeom>
        </p:spPr>
      </p:pic>
      <p:sp>
        <p:nvSpPr>
          <p:cNvPr id="3" name="Slide Number Placeholder 2">
            <a:extLst>
              <a:ext uri="{FF2B5EF4-FFF2-40B4-BE49-F238E27FC236}">
                <a16:creationId xmlns:a16="http://schemas.microsoft.com/office/drawing/2014/main" id="{B2F0B926-8FC6-5C40-B450-91F19EE57D1E}"/>
              </a:ext>
            </a:extLst>
          </p:cNvPr>
          <p:cNvSpPr>
            <a:spLocks noGrp="1"/>
          </p:cNvSpPr>
          <p:nvPr>
            <p:ph type="sldNum" sz="quarter" idx="4"/>
          </p:nvPr>
        </p:nvSpPr>
        <p:spPr/>
        <p:txBody>
          <a:bodyPr/>
          <a:lstStyle/>
          <a:p>
            <a:fld id="{4740AEA5-A348-2949-9B8B-EA763C54C64D}" type="slidenum">
              <a:rPr lang="en-US" smtClean="0"/>
              <a:t>43</a:t>
            </a:fld>
            <a:endParaRPr lang="en-US" dirty="0"/>
          </a:p>
        </p:txBody>
      </p:sp>
    </p:spTree>
    <p:extLst>
      <p:ext uri="{BB962C8B-B14F-4D97-AF65-F5344CB8AC3E}">
        <p14:creationId xmlns:p14="http://schemas.microsoft.com/office/powerpoint/2010/main" val="1606060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AC01B8-0963-7941-B10A-3452E1D7EAA6}"/>
              </a:ext>
            </a:extLst>
          </p:cNvPr>
          <p:cNvSpPr>
            <a:spLocks noGrp="1"/>
          </p:cNvSpPr>
          <p:nvPr>
            <p:ph type="sldNum" sz="quarter" idx="4"/>
          </p:nvPr>
        </p:nvSpPr>
        <p:spPr/>
        <p:txBody>
          <a:bodyPr/>
          <a:lstStyle/>
          <a:p>
            <a:fld id="{4740AEA5-A348-2949-9B8B-EA763C54C64D}" type="slidenum">
              <a:rPr lang="en-US" smtClean="0"/>
              <a:t>44</a:t>
            </a:fld>
            <a:endParaRPr lang="en-US" dirty="0"/>
          </a:p>
        </p:txBody>
      </p:sp>
      <p:sp>
        <p:nvSpPr>
          <p:cNvPr id="4" name="Text Placeholder 3">
            <a:extLst>
              <a:ext uri="{FF2B5EF4-FFF2-40B4-BE49-F238E27FC236}">
                <a16:creationId xmlns:a16="http://schemas.microsoft.com/office/drawing/2014/main" id="{E428F9C1-6033-DC49-9263-4186AFF3740B}"/>
              </a:ext>
            </a:extLst>
          </p:cNvPr>
          <p:cNvSpPr>
            <a:spLocks noGrp="1"/>
          </p:cNvSpPr>
          <p:nvPr>
            <p:ph type="body" sz="quarter" idx="13"/>
          </p:nvPr>
        </p:nvSpPr>
        <p:spPr/>
        <p:txBody>
          <a:bodyPr/>
          <a:lstStyle/>
          <a:p>
            <a:r>
              <a:rPr lang="en-US" dirty="0"/>
              <a:t>DICE: Data Discovery from Data Lakes</a:t>
            </a:r>
          </a:p>
        </p:txBody>
      </p:sp>
      <p:pic>
        <p:nvPicPr>
          <p:cNvPr id="1026" name="Picture 2" descr="What to do when your Data Lake grows out of control - Datascience.aero">
            <a:extLst>
              <a:ext uri="{FF2B5EF4-FFF2-40B4-BE49-F238E27FC236}">
                <a16:creationId xmlns:a16="http://schemas.microsoft.com/office/drawing/2014/main" id="{412BFCCB-F3DC-504E-9B0D-50BE2DB02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533" y="1809963"/>
            <a:ext cx="4179577" cy="38242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able&#10;&#10;Description automatically generated">
            <a:extLst>
              <a:ext uri="{FF2B5EF4-FFF2-40B4-BE49-F238E27FC236}">
                <a16:creationId xmlns:a16="http://schemas.microsoft.com/office/drawing/2014/main" id="{50418186-D441-E844-A2EF-445E356A018C}"/>
              </a:ext>
            </a:extLst>
          </p:cNvPr>
          <p:cNvPicPr>
            <a:picLocks noChangeAspect="1"/>
          </p:cNvPicPr>
          <p:nvPr/>
        </p:nvPicPr>
        <p:blipFill>
          <a:blip r:embed="rId3"/>
          <a:stretch>
            <a:fillRect/>
          </a:stretch>
        </p:blipFill>
        <p:spPr>
          <a:xfrm>
            <a:off x="254000" y="2410814"/>
            <a:ext cx="6726541" cy="2622550"/>
          </a:xfrm>
          <a:prstGeom prst="rect">
            <a:avLst/>
          </a:prstGeom>
          <a:ln>
            <a:solidFill>
              <a:srgbClr val="C00000"/>
            </a:solidFill>
          </a:ln>
        </p:spPr>
      </p:pic>
    </p:spTree>
    <p:extLst>
      <p:ext uri="{BB962C8B-B14F-4D97-AF65-F5344CB8AC3E}">
        <p14:creationId xmlns:p14="http://schemas.microsoft.com/office/powerpoint/2010/main" val="1178912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FFF172D9-113A-3946-95C4-65BF6FA8DB89}"/>
              </a:ext>
            </a:extLst>
          </p:cNvPr>
          <p:cNvSpPr txBox="1">
            <a:spLocks/>
          </p:cNvSpPr>
          <p:nvPr/>
        </p:nvSpPr>
        <p:spPr>
          <a:xfrm>
            <a:off x="1" y="2066544"/>
            <a:ext cx="6435524" cy="2788920"/>
          </a:xfrm>
          <a:prstGeom prst="rect">
            <a:avLst/>
          </a:prstGeom>
        </p:spPr>
        <p:txBody>
          <a:bodyPr lIns="274320" rIns="274320" anchor="ct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200" cap="none" dirty="0">
                <a:solidFill>
                  <a:schemeClr val="bg1"/>
                </a:solidFill>
                <a:latin typeface="Arial" panose="020B0604020202020204" pitchFamily="34" charset="0"/>
                <a:ea typeface="Open Sans" panose="020B0606030504020204" pitchFamily="34" charset="0"/>
                <a:cs typeface="Arial" panose="020B0604020202020204" pitchFamily="34" charset="0"/>
              </a:rPr>
              <a:t>What’s next? What should we work on?</a:t>
            </a:r>
          </a:p>
        </p:txBody>
      </p:sp>
      <p:sp>
        <p:nvSpPr>
          <p:cNvPr id="3" name="Slide Number Placeholder 2">
            <a:extLst>
              <a:ext uri="{FF2B5EF4-FFF2-40B4-BE49-F238E27FC236}">
                <a16:creationId xmlns:a16="http://schemas.microsoft.com/office/drawing/2014/main" id="{19461EE6-2273-3645-BC5F-FE9244FBC5EA}"/>
              </a:ext>
            </a:extLst>
          </p:cNvPr>
          <p:cNvSpPr>
            <a:spLocks noGrp="1"/>
          </p:cNvSpPr>
          <p:nvPr>
            <p:ph type="sldNum" sz="quarter" idx="10"/>
          </p:nvPr>
        </p:nvSpPr>
        <p:spPr/>
        <p:txBody>
          <a:bodyPr/>
          <a:lstStyle/>
          <a:p>
            <a:r>
              <a:rPr lang="en-US"/>
              <a:t> </a:t>
            </a:r>
            <a:endParaRPr lang="en-US" dirty="0"/>
          </a:p>
        </p:txBody>
      </p:sp>
    </p:spTree>
    <p:extLst>
      <p:ext uri="{BB962C8B-B14F-4D97-AF65-F5344CB8AC3E}">
        <p14:creationId xmlns:p14="http://schemas.microsoft.com/office/powerpoint/2010/main" val="3686926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p:txBody>
          <a:bodyPr/>
          <a:lstStyle/>
          <a:p>
            <a:r>
              <a:rPr lang="en-US" sz="2800" dirty="0"/>
              <a:t>Research vision: </a:t>
            </a:r>
            <a:r>
              <a:rPr lang="en-US" sz="2800" dirty="0">
                <a:solidFill>
                  <a:srgbClr val="0070C0"/>
                </a:solidFill>
              </a:rPr>
              <a:t>bringing data systems closer to the users</a:t>
            </a:r>
            <a:endParaRPr lang="en-US" sz="2800" dirty="0"/>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46</a:t>
            </a:fld>
            <a:endParaRPr lang="en-US" dirty="0"/>
          </a:p>
        </p:txBody>
      </p:sp>
      <p:grpSp>
        <p:nvGrpSpPr>
          <p:cNvPr id="5" name="Group 4">
            <a:extLst>
              <a:ext uri="{FF2B5EF4-FFF2-40B4-BE49-F238E27FC236}">
                <a16:creationId xmlns:a16="http://schemas.microsoft.com/office/drawing/2014/main" id="{93F827C5-397C-B242-B493-1CE3FDF27221}"/>
              </a:ext>
            </a:extLst>
          </p:cNvPr>
          <p:cNvGrpSpPr/>
          <p:nvPr/>
        </p:nvGrpSpPr>
        <p:grpSpPr>
          <a:xfrm>
            <a:off x="109094" y="3459634"/>
            <a:ext cx="3573559" cy="2941323"/>
            <a:chOff x="193465" y="1869317"/>
            <a:chExt cx="3784833" cy="4050997"/>
          </a:xfrm>
        </p:grpSpPr>
        <p:cxnSp>
          <p:nvCxnSpPr>
            <p:cNvPr id="6" name="Straight Arrow Connector 5">
              <a:extLst>
                <a:ext uri="{FF2B5EF4-FFF2-40B4-BE49-F238E27FC236}">
                  <a16:creationId xmlns:a16="http://schemas.microsoft.com/office/drawing/2014/main" id="{D6F27064-8241-9D49-A5E2-9C5B4CF6EA19}"/>
                </a:ext>
              </a:extLst>
            </p:cNvPr>
            <p:cNvCxnSpPr>
              <a:cxnSpLocks/>
            </p:cNvCxnSpPr>
            <p:nvPr/>
          </p:nvCxnSpPr>
          <p:spPr>
            <a:xfrm>
              <a:off x="1538587" y="4398431"/>
              <a:ext cx="240873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59096F-8B41-9E4F-A56B-B6882ECE512B}"/>
                </a:ext>
              </a:extLst>
            </p:cNvPr>
            <p:cNvCxnSpPr>
              <a:cxnSpLocks/>
            </p:cNvCxnSpPr>
            <p:nvPr/>
          </p:nvCxnSpPr>
          <p:spPr>
            <a:xfrm flipV="1">
              <a:off x="1538587" y="1869317"/>
              <a:ext cx="0" cy="252911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118C53-643B-CD4D-B365-B5797728EEDF}"/>
                </a:ext>
              </a:extLst>
            </p:cNvPr>
            <p:cNvCxnSpPr>
              <a:cxnSpLocks/>
            </p:cNvCxnSpPr>
            <p:nvPr/>
          </p:nvCxnSpPr>
          <p:spPr>
            <a:xfrm flipH="1">
              <a:off x="236763" y="4398431"/>
              <a:ext cx="1301825" cy="15218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FAA6C4-F658-8E43-A764-60324F2BACEB}"/>
                </a:ext>
              </a:extLst>
            </p:cNvPr>
            <p:cNvSpPr txBox="1"/>
            <p:nvPr/>
          </p:nvSpPr>
          <p:spPr>
            <a:xfrm>
              <a:off x="1381054" y="4389204"/>
              <a:ext cx="2597244" cy="1197494"/>
            </a:xfrm>
            <a:prstGeom prst="rect">
              <a:avLst/>
            </a:prstGeom>
            <a:noFill/>
          </p:spPr>
          <p:txBody>
            <a:bodyPr wrap="square" rtlCol="0">
              <a:spAutoFit/>
            </a:bodyPr>
            <a:lstStyle/>
            <a:p>
              <a:pPr algn="ctr"/>
              <a:r>
                <a:rPr lang="en-US" sz="1600" b="1" dirty="0"/>
                <a:t>User-centeredness</a:t>
              </a:r>
            </a:p>
            <a:p>
              <a:pPr algn="ctr"/>
              <a:endParaRPr lang="en-US" sz="300" dirty="0"/>
            </a:p>
            <a:p>
              <a:pPr algn="ctr"/>
              <a:r>
                <a:rPr lang="en-US" sz="1050" dirty="0">
                  <a:solidFill>
                    <a:srgbClr val="0070C0"/>
                  </a:solidFill>
                </a:rPr>
                <a:t>debuggability</a:t>
              </a:r>
              <a:r>
                <a:rPr lang="en-US" sz="1050" dirty="0"/>
                <a:t>, </a:t>
              </a:r>
              <a:r>
                <a:rPr lang="en-US" sz="1050" dirty="0">
                  <a:solidFill>
                    <a:schemeClr val="accent2">
                      <a:lumMod val="75000"/>
                    </a:schemeClr>
                  </a:solidFill>
                </a:rPr>
                <a:t>usability</a:t>
              </a:r>
              <a:r>
                <a:rPr lang="en-US" sz="1050" dirty="0"/>
                <a:t>, </a:t>
              </a:r>
              <a:r>
                <a:rPr lang="en-US" sz="1050" dirty="0">
                  <a:solidFill>
                    <a:srgbClr val="0070C0"/>
                  </a:solidFill>
                </a:rPr>
                <a:t>explainability</a:t>
              </a:r>
              <a:r>
                <a:rPr lang="en-US" sz="1050" dirty="0"/>
                <a:t> </a:t>
              </a:r>
              <a:r>
                <a:rPr lang="en-US" sz="1050" dirty="0">
                  <a:solidFill>
                    <a:srgbClr val="00B050"/>
                  </a:solidFill>
                </a:rPr>
                <a:t>understandability</a:t>
              </a:r>
              <a:r>
                <a:rPr lang="en-US" sz="1050" dirty="0"/>
                <a:t>, </a:t>
              </a:r>
              <a:r>
                <a:rPr lang="en-US" sz="1050" dirty="0">
                  <a:solidFill>
                    <a:schemeClr val="accent1"/>
                  </a:solidFill>
                </a:rPr>
                <a:t>transparency, </a:t>
              </a:r>
              <a:r>
                <a:rPr lang="en-US" sz="1050" dirty="0">
                  <a:solidFill>
                    <a:srgbClr val="00B050"/>
                  </a:solidFill>
                </a:rPr>
                <a:t>fairness,</a:t>
              </a:r>
              <a:r>
                <a:rPr lang="en-US" sz="1050" dirty="0"/>
                <a:t> …</a:t>
              </a:r>
            </a:p>
          </p:txBody>
        </p:sp>
        <p:sp>
          <p:nvSpPr>
            <p:cNvPr id="10" name="TextBox 9">
              <a:extLst>
                <a:ext uri="{FF2B5EF4-FFF2-40B4-BE49-F238E27FC236}">
                  <a16:creationId xmlns:a16="http://schemas.microsoft.com/office/drawing/2014/main" id="{2F25EB42-23BE-BB47-A373-6DB292A97167}"/>
                </a:ext>
              </a:extLst>
            </p:cNvPr>
            <p:cNvSpPr txBox="1"/>
            <p:nvPr/>
          </p:nvSpPr>
          <p:spPr>
            <a:xfrm rot="19081091">
              <a:off x="193465" y="4589044"/>
              <a:ext cx="1434841" cy="466280"/>
            </a:xfrm>
            <a:prstGeom prst="rect">
              <a:avLst/>
            </a:prstGeom>
            <a:noFill/>
          </p:spPr>
          <p:txBody>
            <a:bodyPr wrap="square" rtlCol="0">
              <a:spAutoFit/>
            </a:bodyPr>
            <a:lstStyle/>
            <a:p>
              <a:pPr algn="ctr"/>
              <a:r>
                <a:rPr lang="en-US" sz="1600" dirty="0"/>
                <a:t>Performance</a:t>
              </a:r>
              <a:endParaRPr lang="en-US" sz="1050" dirty="0"/>
            </a:p>
          </p:txBody>
        </p:sp>
        <p:sp>
          <p:nvSpPr>
            <p:cNvPr id="11" name="TextBox 10">
              <a:extLst>
                <a:ext uri="{FF2B5EF4-FFF2-40B4-BE49-F238E27FC236}">
                  <a16:creationId xmlns:a16="http://schemas.microsoft.com/office/drawing/2014/main" id="{DF2DA14F-DAEE-4D4B-A847-69B1E280CB52}"/>
                </a:ext>
              </a:extLst>
            </p:cNvPr>
            <p:cNvSpPr txBox="1"/>
            <p:nvPr/>
          </p:nvSpPr>
          <p:spPr>
            <a:xfrm rot="16200000">
              <a:off x="253765" y="2796833"/>
              <a:ext cx="2213601" cy="358570"/>
            </a:xfrm>
            <a:prstGeom prst="rect">
              <a:avLst/>
            </a:prstGeom>
            <a:noFill/>
          </p:spPr>
          <p:txBody>
            <a:bodyPr wrap="square" rtlCol="0">
              <a:spAutoFit/>
            </a:bodyPr>
            <a:lstStyle/>
            <a:p>
              <a:pPr algn="ctr"/>
              <a:r>
                <a:rPr lang="en-US" sz="1600" dirty="0"/>
                <a:t>Correctness</a:t>
              </a:r>
              <a:endParaRPr lang="en-US" sz="1050" dirty="0"/>
            </a:p>
          </p:txBody>
        </p:sp>
      </p:grpSp>
      <p:grpSp>
        <p:nvGrpSpPr>
          <p:cNvPr id="12" name="Group 11">
            <a:extLst>
              <a:ext uri="{FF2B5EF4-FFF2-40B4-BE49-F238E27FC236}">
                <a16:creationId xmlns:a16="http://schemas.microsoft.com/office/drawing/2014/main" id="{1CBFEA77-888F-034A-908B-58398A408CC4}"/>
              </a:ext>
            </a:extLst>
          </p:cNvPr>
          <p:cNvGrpSpPr/>
          <p:nvPr/>
        </p:nvGrpSpPr>
        <p:grpSpPr>
          <a:xfrm>
            <a:off x="3494555" y="2221922"/>
            <a:ext cx="2452263" cy="1710777"/>
            <a:chOff x="3494555" y="2252490"/>
            <a:chExt cx="2452263" cy="1710777"/>
          </a:xfrm>
        </p:grpSpPr>
        <p:sp>
          <p:nvSpPr>
            <p:cNvPr id="13" name="Rectangular Callout 12">
              <a:extLst>
                <a:ext uri="{FF2B5EF4-FFF2-40B4-BE49-F238E27FC236}">
                  <a16:creationId xmlns:a16="http://schemas.microsoft.com/office/drawing/2014/main" id="{DB1BA769-AD52-C045-AA35-1D337EC686ED}"/>
                </a:ext>
              </a:extLst>
            </p:cNvPr>
            <p:cNvSpPr/>
            <p:nvPr/>
          </p:nvSpPr>
          <p:spPr>
            <a:xfrm>
              <a:off x="3494555" y="2293103"/>
              <a:ext cx="2452263" cy="1670164"/>
            </a:xfrm>
            <a:prstGeom prst="wedgeRectCallout">
              <a:avLst>
                <a:gd name="adj1" fmla="val 41113"/>
                <a:gd name="adj2" fmla="val 199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50000"/>
                  </a:schemeClr>
                </a:solidFill>
              </a:endParaRPr>
            </a:p>
            <a:p>
              <a:pPr algn="ctr"/>
              <a:r>
                <a:rPr lang="en-US" sz="2800" dirty="0">
                  <a:solidFill>
                    <a:schemeClr val="bg1">
                      <a:lumMod val="50000"/>
                    </a:schemeClr>
                  </a:solidFill>
                </a:rPr>
                <a:t>HCI</a:t>
              </a:r>
            </a:p>
            <a:p>
              <a:pPr algn="ctr"/>
              <a:r>
                <a:rPr lang="en-US" sz="1400" dirty="0">
                  <a:solidFill>
                    <a:schemeClr val="bg1">
                      <a:lumMod val="50000"/>
                    </a:schemeClr>
                  </a:solidFill>
                </a:rPr>
                <a:t>Interface design, Visualization, </a:t>
              </a:r>
            </a:p>
            <a:p>
              <a:pPr algn="ctr"/>
              <a:r>
                <a:rPr lang="en-US" sz="1400" dirty="0">
                  <a:solidFill>
                    <a:schemeClr val="bg1">
                      <a:lumMod val="50000"/>
                    </a:schemeClr>
                  </a:solidFill>
                </a:rPr>
                <a:t>User-profiling…</a:t>
              </a:r>
              <a:endParaRPr lang="en-US" sz="2800" dirty="0">
                <a:solidFill>
                  <a:schemeClr val="bg1">
                    <a:lumMod val="50000"/>
                  </a:schemeClr>
                </a:solidFill>
              </a:endParaRPr>
            </a:p>
          </p:txBody>
        </p:sp>
        <p:pic>
          <p:nvPicPr>
            <p:cNvPr id="14" name="Graphic 13" descr="Users with solid fill">
              <a:extLst>
                <a:ext uri="{FF2B5EF4-FFF2-40B4-BE49-F238E27FC236}">
                  <a16:creationId xmlns:a16="http://schemas.microsoft.com/office/drawing/2014/main" id="{2A8C7162-E076-5F44-87C9-0BBAFDFE6B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6550" y="2252490"/>
              <a:ext cx="635291" cy="602712"/>
            </a:xfrm>
            <a:prstGeom prst="rect">
              <a:avLst/>
            </a:prstGeom>
          </p:spPr>
        </p:pic>
      </p:grpSp>
      <p:grpSp>
        <p:nvGrpSpPr>
          <p:cNvPr id="15" name="Group 14">
            <a:extLst>
              <a:ext uri="{FF2B5EF4-FFF2-40B4-BE49-F238E27FC236}">
                <a16:creationId xmlns:a16="http://schemas.microsoft.com/office/drawing/2014/main" id="{061FD488-9C8C-644D-BE8E-418831B00C7A}"/>
              </a:ext>
            </a:extLst>
          </p:cNvPr>
          <p:cNvGrpSpPr/>
          <p:nvPr/>
        </p:nvGrpSpPr>
        <p:grpSpPr>
          <a:xfrm>
            <a:off x="9043792" y="2262535"/>
            <a:ext cx="2088481" cy="1703900"/>
            <a:chOff x="9043792" y="2293103"/>
            <a:chExt cx="2088481" cy="1703900"/>
          </a:xfrm>
        </p:grpSpPr>
        <p:sp>
          <p:nvSpPr>
            <p:cNvPr id="16" name="Rectangular Callout 15">
              <a:extLst>
                <a:ext uri="{FF2B5EF4-FFF2-40B4-BE49-F238E27FC236}">
                  <a16:creationId xmlns:a16="http://schemas.microsoft.com/office/drawing/2014/main" id="{32289536-F68B-FA4E-A060-B724C6A1D5A3}"/>
                </a:ext>
              </a:extLst>
            </p:cNvPr>
            <p:cNvSpPr/>
            <p:nvPr/>
          </p:nvSpPr>
          <p:spPr>
            <a:xfrm>
              <a:off x="9043792" y="2326839"/>
              <a:ext cx="2088481" cy="1670164"/>
            </a:xfrm>
            <a:prstGeom prst="wedgeRectCallout">
              <a:avLst>
                <a:gd name="adj1" fmla="val 41113"/>
                <a:gd name="adj2" fmla="val 199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lumMod val="50000"/>
                  </a:schemeClr>
                </a:solidFill>
              </a:endParaRPr>
            </a:p>
            <a:p>
              <a:pPr algn="ctr"/>
              <a:r>
                <a:rPr lang="en-US" sz="2800" dirty="0">
                  <a:solidFill>
                    <a:schemeClr val="bg1">
                      <a:lumMod val="50000"/>
                    </a:schemeClr>
                  </a:solidFill>
                </a:rPr>
                <a:t>Systems</a:t>
              </a:r>
            </a:p>
            <a:p>
              <a:pPr algn="ctr"/>
              <a:r>
                <a:rPr lang="en-US" sz="1400" dirty="0">
                  <a:solidFill>
                    <a:schemeClr val="bg1">
                      <a:lumMod val="50000"/>
                    </a:schemeClr>
                  </a:solidFill>
                </a:rPr>
                <a:t>Technology, Architecture, Algorithm…</a:t>
              </a:r>
              <a:endParaRPr lang="en-US" sz="2800" dirty="0">
                <a:solidFill>
                  <a:schemeClr val="bg1">
                    <a:lumMod val="50000"/>
                  </a:schemeClr>
                </a:solidFill>
              </a:endParaRPr>
            </a:p>
          </p:txBody>
        </p:sp>
        <p:pic>
          <p:nvPicPr>
            <p:cNvPr id="17" name="Graphic 16" descr="Single gear with solid fill">
              <a:extLst>
                <a:ext uri="{FF2B5EF4-FFF2-40B4-BE49-F238E27FC236}">
                  <a16:creationId xmlns:a16="http://schemas.microsoft.com/office/drawing/2014/main" id="{0A48C02D-70D1-6245-9F99-CDA319062E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0921" y="2293103"/>
              <a:ext cx="581986" cy="581986"/>
            </a:xfrm>
            <a:prstGeom prst="rect">
              <a:avLst/>
            </a:prstGeom>
          </p:spPr>
        </p:pic>
      </p:grpSp>
      <p:grpSp>
        <p:nvGrpSpPr>
          <p:cNvPr id="18" name="Group 17">
            <a:extLst>
              <a:ext uri="{FF2B5EF4-FFF2-40B4-BE49-F238E27FC236}">
                <a16:creationId xmlns:a16="http://schemas.microsoft.com/office/drawing/2014/main" id="{86B949F1-4574-2D4C-9E65-BA09E362760F}"/>
              </a:ext>
            </a:extLst>
          </p:cNvPr>
          <p:cNvGrpSpPr/>
          <p:nvPr/>
        </p:nvGrpSpPr>
        <p:grpSpPr>
          <a:xfrm>
            <a:off x="5946817" y="2762736"/>
            <a:ext cx="3096975" cy="3207446"/>
            <a:chOff x="5946817" y="2793304"/>
            <a:chExt cx="3096975" cy="3207446"/>
          </a:xfrm>
        </p:grpSpPr>
        <p:sp>
          <p:nvSpPr>
            <p:cNvPr id="19" name="Rectangular Callout 18">
              <a:extLst>
                <a:ext uri="{FF2B5EF4-FFF2-40B4-BE49-F238E27FC236}">
                  <a16:creationId xmlns:a16="http://schemas.microsoft.com/office/drawing/2014/main" id="{113EDC95-9EFE-C345-8D79-90AE00443FDB}"/>
                </a:ext>
              </a:extLst>
            </p:cNvPr>
            <p:cNvSpPr/>
            <p:nvPr/>
          </p:nvSpPr>
          <p:spPr>
            <a:xfrm>
              <a:off x="6196682" y="3526078"/>
              <a:ext cx="2597245" cy="2474672"/>
            </a:xfrm>
            <a:prstGeom prst="wedgeRectCallout">
              <a:avLst>
                <a:gd name="adj1" fmla="val 41113"/>
                <a:gd name="adj2" fmla="val 19936"/>
              </a:avLst>
            </a:prstGeom>
            <a:solidFill>
              <a:schemeClr val="bg1">
                <a:lumMod val="8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accent1"/>
                </a:solidFill>
              </a:endParaRPr>
            </a:p>
            <a:p>
              <a:pPr algn="ctr"/>
              <a:r>
                <a:rPr lang="en-US" sz="2400" b="1" dirty="0">
                  <a:solidFill>
                    <a:schemeClr val="accent1"/>
                  </a:solidFill>
                </a:rPr>
                <a:t>Technology</a:t>
              </a:r>
              <a:r>
                <a:rPr lang="en-US" sz="2400" dirty="0">
                  <a:solidFill>
                    <a:schemeClr val="tx1"/>
                  </a:solidFill>
                </a:rPr>
                <a:t> to empower users of data systems</a:t>
              </a:r>
            </a:p>
          </p:txBody>
        </p:sp>
        <p:sp>
          <p:nvSpPr>
            <p:cNvPr id="20" name="Left-Right Arrow 19">
              <a:extLst>
                <a:ext uri="{FF2B5EF4-FFF2-40B4-BE49-F238E27FC236}">
                  <a16:creationId xmlns:a16="http://schemas.microsoft.com/office/drawing/2014/main" id="{2FAF9005-EBE8-0747-9A01-CAD841ADDE39}"/>
                </a:ext>
              </a:extLst>
            </p:cNvPr>
            <p:cNvSpPr/>
            <p:nvPr/>
          </p:nvSpPr>
          <p:spPr>
            <a:xfrm>
              <a:off x="5946817" y="2793304"/>
              <a:ext cx="3096975" cy="538619"/>
            </a:xfrm>
            <a:prstGeom prst="lef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uzzle with solid fill">
              <a:extLst>
                <a:ext uri="{FF2B5EF4-FFF2-40B4-BE49-F238E27FC236}">
                  <a16:creationId xmlns:a16="http://schemas.microsoft.com/office/drawing/2014/main" id="{98089800-51E2-3C4A-BBED-92C8F1ADE1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0901" y="3582605"/>
              <a:ext cx="761324" cy="761324"/>
            </a:xfrm>
            <a:prstGeom prst="rect">
              <a:avLst/>
            </a:prstGeom>
          </p:spPr>
        </p:pic>
      </p:grpSp>
      <p:pic>
        <p:nvPicPr>
          <p:cNvPr id="22" name="Picture 21" descr="A picture containing text&#10;&#10;Description automatically generated">
            <a:extLst>
              <a:ext uri="{FF2B5EF4-FFF2-40B4-BE49-F238E27FC236}">
                <a16:creationId xmlns:a16="http://schemas.microsoft.com/office/drawing/2014/main" id="{817C5A08-4B8E-814D-9E7F-61125BA6B927}"/>
              </a:ext>
            </a:extLst>
          </p:cNvPr>
          <p:cNvPicPr>
            <a:picLocks noChangeAspect="1"/>
          </p:cNvPicPr>
          <p:nvPr/>
        </p:nvPicPr>
        <p:blipFill>
          <a:blip r:embed="rId9"/>
          <a:stretch>
            <a:fillRect/>
          </a:stretch>
        </p:blipFill>
        <p:spPr>
          <a:xfrm>
            <a:off x="6829919" y="1453664"/>
            <a:ext cx="1340336" cy="1340336"/>
          </a:xfrm>
          <a:prstGeom prst="rect">
            <a:avLst/>
          </a:prstGeom>
        </p:spPr>
      </p:pic>
    </p:spTree>
    <p:extLst>
      <p:ext uri="{BB962C8B-B14F-4D97-AF65-F5344CB8AC3E}">
        <p14:creationId xmlns:p14="http://schemas.microsoft.com/office/powerpoint/2010/main" val="276847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a:xfrm>
            <a:off x="613404" y="154062"/>
            <a:ext cx="11047391" cy="621511"/>
          </a:xfrm>
        </p:spPr>
        <p:txBody>
          <a:bodyPr/>
          <a:lstStyle/>
          <a:p>
            <a:r>
              <a:rPr lang="en-US" sz="3200" dirty="0"/>
              <a:t>Support for explanation in the design layer: </a:t>
            </a:r>
          </a:p>
          <a:p>
            <a:r>
              <a:rPr lang="en-US" sz="3200" u="sng" dirty="0"/>
              <a:t>explanation-ready</a:t>
            </a:r>
            <a:r>
              <a:rPr lang="en-US" sz="3200" dirty="0"/>
              <a:t> database system</a:t>
            </a:r>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47</a:t>
            </a:fld>
            <a:endParaRPr lang="en-US" dirty="0"/>
          </a:p>
        </p:txBody>
      </p:sp>
      <p:sp>
        <p:nvSpPr>
          <p:cNvPr id="7" name="Rectangle 6">
            <a:extLst>
              <a:ext uri="{FF2B5EF4-FFF2-40B4-BE49-F238E27FC236}">
                <a16:creationId xmlns:a16="http://schemas.microsoft.com/office/drawing/2014/main" id="{7D109CF6-D86F-C142-9BC3-75858D6AA393}"/>
              </a:ext>
            </a:extLst>
          </p:cNvPr>
          <p:cNvSpPr/>
          <p:nvPr/>
        </p:nvSpPr>
        <p:spPr>
          <a:xfrm>
            <a:off x="800099" y="3670299"/>
            <a:ext cx="10817659" cy="11698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Explainable machine learning: </a:t>
            </a:r>
          </a:p>
          <a:p>
            <a:pPr algn="ctr"/>
            <a:r>
              <a:rPr lang="en-US" sz="3200" dirty="0"/>
              <a:t>provenance in ML and causal reasoning</a:t>
            </a:r>
          </a:p>
        </p:txBody>
      </p:sp>
      <p:sp>
        <p:nvSpPr>
          <p:cNvPr id="10" name="Rectangle 9">
            <a:extLst>
              <a:ext uri="{FF2B5EF4-FFF2-40B4-BE49-F238E27FC236}">
                <a16:creationId xmlns:a16="http://schemas.microsoft.com/office/drawing/2014/main" id="{7F7CBF75-32E7-D143-9FCC-F45090A3AD1D}"/>
              </a:ext>
            </a:extLst>
          </p:cNvPr>
          <p:cNvSpPr/>
          <p:nvPr/>
        </p:nvSpPr>
        <p:spPr>
          <a:xfrm>
            <a:off x="800100" y="5082117"/>
            <a:ext cx="10817659" cy="92710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Debuggability in information retrieval</a:t>
            </a:r>
          </a:p>
        </p:txBody>
      </p:sp>
      <p:pic>
        <p:nvPicPr>
          <p:cNvPr id="12" name="Picture 10" descr="Free Systems Cliparts, Download Free Clip Art, Free Clip Art on Clipart  Library">
            <a:extLst>
              <a:ext uri="{FF2B5EF4-FFF2-40B4-BE49-F238E27FC236}">
                <a16:creationId xmlns:a16="http://schemas.microsoft.com/office/drawing/2014/main" id="{B28BC62A-A310-6844-AC5C-B1C66E02E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06" y="1542565"/>
            <a:ext cx="2046300" cy="203201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Database">
            <a:extLst>
              <a:ext uri="{FF2B5EF4-FFF2-40B4-BE49-F238E27FC236}">
                <a16:creationId xmlns:a16="http://schemas.microsoft.com/office/drawing/2014/main" id="{2C220FC1-8A7A-1046-B815-3BC86A2DE4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2074" y="1407204"/>
            <a:ext cx="3027851" cy="2116866"/>
          </a:xfrm>
          <a:prstGeom prst="rect">
            <a:avLst/>
          </a:prstGeom>
        </p:spPr>
      </p:pic>
      <p:cxnSp>
        <p:nvCxnSpPr>
          <p:cNvPr id="14" name="Straight Arrow Connector 13">
            <a:extLst>
              <a:ext uri="{FF2B5EF4-FFF2-40B4-BE49-F238E27FC236}">
                <a16:creationId xmlns:a16="http://schemas.microsoft.com/office/drawing/2014/main" id="{F8A7F429-D23C-5240-8AC1-69CFCC28B6E7}"/>
              </a:ext>
            </a:extLst>
          </p:cNvPr>
          <p:cNvCxnSpPr>
            <a:cxnSpLocks/>
          </p:cNvCxnSpPr>
          <p:nvPr/>
        </p:nvCxnSpPr>
        <p:spPr>
          <a:xfrm>
            <a:off x="7001086" y="2474880"/>
            <a:ext cx="2046300" cy="0"/>
          </a:xfrm>
          <a:prstGeom prst="straightConnector1">
            <a:avLst/>
          </a:prstGeom>
          <a:ln w="793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Bug under magnifying glass">
            <a:extLst>
              <a:ext uri="{FF2B5EF4-FFF2-40B4-BE49-F238E27FC236}">
                <a16:creationId xmlns:a16="http://schemas.microsoft.com/office/drawing/2014/main" id="{B0E3D98C-8A5A-F248-BE4E-19C8F08236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7447" y="1793979"/>
            <a:ext cx="1700670" cy="1623288"/>
          </a:xfrm>
          <a:prstGeom prst="rect">
            <a:avLst/>
          </a:prstGeom>
        </p:spPr>
      </p:pic>
      <p:pic>
        <p:nvPicPr>
          <p:cNvPr id="16" name="Graphic 15" descr="Bug under magnifying glass">
            <a:extLst>
              <a:ext uri="{FF2B5EF4-FFF2-40B4-BE49-F238E27FC236}">
                <a16:creationId xmlns:a16="http://schemas.microsoft.com/office/drawing/2014/main" id="{9043421C-8148-8949-98D0-6A6E553F11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4873" y="1486519"/>
            <a:ext cx="1700670" cy="1623288"/>
          </a:xfrm>
          <a:prstGeom prst="rect">
            <a:avLst/>
          </a:prstGeom>
        </p:spPr>
      </p:pic>
      <p:pic>
        <p:nvPicPr>
          <p:cNvPr id="17" name="Graphic 16" descr="Bug under magnifying glass">
            <a:extLst>
              <a:ext uri="{FF2B5EF4-FFF2-40B4-BE49-F238E27FC236}">
                <a16:creationId xmlns:a16="http://schemas.microsoft.com/office/drawing/2014/main" id="{00E3F726-9925-DC41-966D-2DA732142C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0125" y="1486519"/>
            <a:ext cx="1700670" cy="1623288"/>
          </a:xfrm>
          <a:prstGeom prst="rect">
            <a:avLst/>
          </a:prstGeom>
        </p:spPr>
      </p:pic>
      <p:sp>
        <p:nvSpPr>
          <p:cNvPr id="18" name="Rectangular Callout 17">
            <a:extLst>
              <a:ext uri="{FF2B5EF4-FFF2-40B4-BE49-F238E27FC236}">
                <a16:creationId xmlns:a16="http://schemas.microsoft.com/office/drawing/2014/main" id="{763220F1-0B6A-B042-ADFD-49560820E3F1}"/>
              </a:ext>
            </a:extLst>
          </p:cNvPr>
          <p:cNvSpPr/>
          <p:nvPr/>
        </p:nvSpPr>
        <p:spPr>
          <a:xfrm>
            <a:off x="800099" y="1830386"/>
            <a:ext cx="3071812" cy="1308100"/>
          </a:xfrm>
          <a:prstGeom prst="wedgeRectCallout">
            <a:avLst>
              <a:gd name="adj1" fmla="val 68250"/>
              <a:gd name="adj2" fmla="val -1031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Data Debugging: </a:t>
            </a:r>
            <a:r>
              <a:rPr lang="en-US" dirty="0"/>
              <a:t>Explaining </a:t>
            </a:r>
            <a:r>
              <a:rPr lang="en-US" dirty="0">
                <a:solidFill>
                  <a:schemeClr val="accent1"/>
                </a:solidFill>
              </a:rPr>
              <a:t>disconnect</a:t>
            </a:r>
            <a:r>
              <a:rPr lang="en-US" dirty="0"/>
              <a:t> between data and systems [SIGMOD 2022]</a:t>
            </a:r>
          </a:p>
        </p:txBody>
      </p:sp>
    </p:spTree>
    <p:extLst>
      <p:ext uri="{BB962C8B-B14F-4D97-AF65-F5344CB8AC3E}">
        <p14:creationId xmlns:p14="http://schemas.microsoft.com/office/powerpoint/2010/main" val="4241424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C2D8B-78A1-A540-AAD8-CFDC3B421675}"/>
              </a:ext>
            </a:extLst>
          </p:cNvPr>
          <p:cNvSpPr>
            <a:spLocks noGrp="1"/>
          </p:cNvSpPr>
          <p:nvPr>
            <p:ph type="body" sz="quarter" idx="13"/>
          </p:nvPr>
        </p:nvSpPr>
        <p:spPr/>
        <p:txBody>
          <a:bodyPr/>
          <a:lstStyle/>
          <a:p>
            <a:r>
              <a:rPr lang="en-US" sz="4000" dirty="0"/>
              <a:t>SQL debugging</a:t>
            </a:r>
            <a:endParaRPr lang="en-US" sz="4000" dirty="0">
              <a:solidFill>
                <a:srgbClr val="0070C0"/>
              </a:solidFill>
              <a:latin typeface="Courier" pitchFamily="2" charset="0"/>
            </a:endParaRPr>
          </a:p>
        </p:txBody>
      </p:sp>
      <p:sp>
        <p:nvSpPr>
          <p:cNvPr id="6" name="Slide Number Placeholder 5">
            <a:extLst>
              <a:ext uri="{FF2B5EF4-FFF2-40B4-BE49-F238E27FC236}">
                <a16:creationId xmlns:a16="http://schemas.microsoft.com/office/drawing/2014/main" id="{A45BBA24-15F5-DB47-88BD-80C3B66B61AB}"/>
              </a:ext>
            </a:extLst>
          </p:cNvPr>
          <p:cNvSpPr>
            <a:spLocks noGrp="1"/>
          </p:cNvSpPr>
          <p:nvPr>
            <p:ph type="sldNum" sz="quarter" idx="4"/>
          </p:nvPr>
        </p:nvSpPr>
        <p:spPr/>
        <p:txBody>
          <a:bodyPr/>
          <a:lstStyle/>
          <a:p>
            <a:fld id="{4740AEA5-A348-2949-9B8B-EA763C54C64D}" type="slidenum">
              <a:rPr lang="en-US" smtClean="0"/>
              <a:t>48</a:t>
            </a:fld>
            <a:endParaRPr lang="en-US" dirty="0"/>
          </a:p>
        </p:txBody>
      </p:sp>
      <p:sp>
        <p:nvSpPr>
          <p:cNvPr id="5" name="Rectangular Callout 4">
            <a:extLst>
              <a:ext uri="{FF2B5EF4-FFF2-40B4-BE49-F238E27FC236}">
                <a16:creationId xmlns:a16="http://schemas.microsoft.com/office/drawing/2014/main" id="{1775E18C-8696-CE43-8266-907A8C25B6F5}"/>
              </a:ext>
            </a:extLst>
          </p:cNvPr>
          <p:cNvSpPr/>
          <p:nvPr/>
        </p:nvSpPr>
        <p:spPr>
          <a:xfrm>
            <a:off x="803862" y="3290886"/>
            <a:ext cx="3071812" cy="1308100"/>
          </a:xfrm>
          <a:prstGeom prst="wedgeRectCallout">
            <a:avLst>
              <a:gd name="adj1" fmla="val 88508"/>
              <a:gd name="adj2" fmla="val -5691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Unlike traditional programs, developers often do not know the desired output!</a:t>
            </a:r>
          </a:p>
        </p:txBody>
      </p:sp>
      <p:pic>
        <p:nvPicPr>
          <p:cNvPr id="1026" name="Picture 2" descr="Debugging stored procedures in SQL Server Management Studio (SSMS)">
            <a:extLst>
              <a:ext uri="{FF2B5EF4-FFF2-40B4-BE49-F238E27FC236}">
                <a16:creationId xmlns:a16="http://schemas.microsoft.com/office/drawing/2014/main" id="{1E2C2028-115A-5C5D-63B4-D8909D172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321" y="1318418"/>
            <a:ext cx="6776817" cy="525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214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B738F3-D554-3C46-8B59-089CEE9A90A4}"/>
              </a:ext>
            </a:extLst>
          </p:cNvPr>
          <p:cNvSpPr>
            <a:spLocks noGrp="1"/>
          </p:cNvSpPr>
          <p:nvPr>
            <p:ph type="body" sz="quarter" idx="13"/>
          </p:nvPr>
        </p:nvSpPr>
        <p:spPr/>
        <p:txBody>
          <a:bodyPr/>
          <a:lstStyle/>
          <a:p>
            <a:r>
              <a:rPr lang="en-US" dirty="0"/>
              <a:t>Developer productivity: automatic program repair</a:t>
            </a:r>
          </a:p>
        </p:txBody>
      </p:sp>
      <p:sp>
        <p:nvSpPr>
          <p:cNvPr id="3" name="Slide Number Placeholder 2">
            <a:extLst>
              <a:ext uri="{FF2B5EF4-FFF2-40B4-BE49-F238E27FC236}">
                <a16:creationId xmlns:a16="http://schemas.microsoft.com/office/drawing/2014/main" id="{80C2BEC8-2FF6-694A-8485-9EC3C22C7AD7}"/>
              </a:ext>
            </a:extLst>
          </p:cNvPr>
          <p:cNvSpPr>
            <a:spLocks noGrp="1"/>
          </p:cNvSpPr>
          <p:nvPr>
            <p:ph type="sldNum" sz="quarter" idx="4"/>
          </p:nvPr>
        </p:nvSpPr>
        <p:spPr/>
        <p:txBody>
          <a:bodyPr/>
          <a:lstStyle/>
          <a:p>
            <a:fld id="{4740AEA5-A348-2949-9B8B-EA763C54C64D}" type="slidenum">
              <a:rPr lang="en-US" smtClean="0"/>
              <a:t>49</a:t>
            </a:fld>
            <a:endParaRPr lang="en-US" dirty="0"/>
          </a:p>
        </p:txBody>
      </p:sp>
      <p:sp>
        <p:nvSpPr>
          <p:cNvPr id="2" name="Rectangle 1">
            <a:extLst>
              <a:ext uri="{FF2B5EF4-FFF2-40B4-BE49-F238E27FC236}">
                <a16:creationId xmlns:a16="http://schemas.microsoft.com/office/drawing/2014/main" id="{E8302517-CD23-464F-B728-EBBF613FEB82}"/>
              </a:ext>
            </a:extLst>
          </p:cNvPr>
          <p:cNvSpPr/>
          <p:nvPr/>
        </p:nvSpPr>
        <p:spPr>
          <a:xfrm>
            <a:off x="315119" y="6262914"/>
            <a:ext cx="10845250" cy="307777"/>
          </a:xfrm>
          <a:prstGeom prst="rect">
            <a:avLst/>
          </a:prstGeom>
        </p:spPr>
        <p:txBody>
          <a:bodyPr wrap="square">
            <a:spAutoFit/>
          </a:bodyPr>
          <a:lstStyle/>
          <a:p>
            <a:r>
              <a:rPr lang="en-US" sz="1400" dirty="0">
                <a:hlinkClick r:id="rId3"/>
              </a:rPr>
              <a:t>https://coralogix.com/log-analytics-blog/this-is-what-your-developers-are-doing-75-of-the-time-and-this-is-the-cost-you-pay/</a:t>
            </a:r>
            <a:endParaRPr lang="en-US" sz="1400" dirty="0"/>
          </a:p>
        </p:txBody>
      </p:sp>
      <p:pic>
        <p:nvPicPr>
          <p:cNvPr id="9" name="Content Placeholder 8" descr="Graphical user interface, text, application&#10;&#10;Description automatically generated">
            <a:extLst>
              <a:ext uri="{FF2B5EF4-FFF2-40B4-BE49-F238E27FC236}">
                <a16:creationId xmlns:a16="http://schemas.microsoft.com/office/drawing/2014/main" id="{80BA1DEF-324F-DB47-9D7E-C919387B50EC}"/>
              </a:ext>
            </a:extLst>
          </p:cNvPr>
          <p:cNvPicPr>
            <a:picLocks noGrp="1" noChangeAspect="1"/>
          </p:cNvPicPr>
          <p:nvPr>
            <p:ph sz="quarter" idx="11"/>
          </p:nvPr>
        </p:nvPicPr>
        <p:blipFill rotWithShape="1">
          <a:blip r:embed="rId4"/>
          <a:srcRect t="47798"/>
          <a:stretch/>
        </p:blipFill>
        <p:spPr>
          <a:xfrm>
            <a:off x="407988" y="1806351"/>
            <a:ext cx="11045825" cy="2126295"/>
          </a:xfrm>
        </p:spPr>
      </p:pic>
      <p:pic>
        <p:nvPicPr>
          <p:cNvPr id="1026" name="Picture 2" descr="Debugging: Tips To Get Better At It - GeeksforGeeks">
            <a:extLst>
              <a:ext uri="{FF2B5EF4-FFF2-40B4-BE49-F238E27FC236}">
                <a16:creationId xmlns:a16="http://schemas.microsoft.com/office/drawing/2014/main" id="{49F265EF-7F42-3145-9176-3C717BB6B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1750" y="3932646"/>
            <a:ext cx="3984625" cy="22472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a:extLst>
              <a:ext uri="{FF2B5EF4-FFF2-40B4-BE49-F238E27FC236}">
                <a16:creationId xmlns:a16="http://schemas.microsoft.com/office/drawing/2014/main" id="{FAD3C790-3950-7B48-A56E-BE91D2103A1D}"/>
              </a:ext>
            </a:extLst>
          </p:cNvPr>
          <p:cNvSpPr/>
          <p:nvPr/>
        </p:nvSpPr>
        <p:spPr>
          <a:xfrm>
            <a:off x="407988" y="4330700"/>
            <a:ext cx="3389312" cy="1849150"/>
          </a:xfrm>
          <a:prstGeom prst="wedgeRectCallout">
            <a:avLst>
              <a:gd name="adj1" fmla="val 67423"/>
              <a:gd name="adj2" fmla="val -5400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Last-mile repair: </a:t>
            </a:r>
            <a:r>
              <a:rPr lang="en-US" dirty="0">
                <a:solidFill>
                  <a:schemeClr val="accent1"/>
                </a:solidFill>
              </a:rPr>
              <a:t>formula repair</a:t>
            </a:r>
            <a:r>
              <a:rPr lang="en-US" dirty="0"/>
              <a:t> for Excel and PowerApps</a:t>
            </a:r>
            <a:br>
              <a:rPr lang="en-US" dirty="0"/>
            </a:br>
            <a:br>
              <a:rPr lang="en-US" dirty="0"/>
            </a:br>
            <a:r>
              <a:rPr lang="en-US" dirty="0" err="1"/>
              <a:t>Neurosymbolic</a:t>
            </a:r>
            <a:r>
              <a:rPr lang="en-US" dirty="0"/>
              <a:t> Repair for Low-Code Formula Languages [OOPSLA 2022]</a:t>
            </a:r>
          </a:p>
        </p:txBody>
      </p:sp>
    </p:spTree>
    <p:extLst>
      <p:ext uri="{BB962C8B-B14F-4D97-AF65-F5344CB8AC3E}">
        <p14:creationId xmlns:p14="http://schemas.microsoft.com/office/powerpoint/2010/main" val="2529120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D99DD886-4726-0C47-A53B-7C79C708A219}"/>
              </a:ext>
            </a:extLst>
          </p:cNvPr>
          <p:cNvSpPr/>
          <p:nvPr/>
        </p:nvSpPr>
        <p:spPr>
          <a:xfrm>
            <a:off x="3917394" y="2659363"/>
            <a:ext cx="2428687" cy="2476816"/>
          </a:xfrm>
          <a:prstGeom prst="ellipse">
            <a:avLst/>
          </a:prstGeom>
          <a:solidFill>
            <a:srgbClr val="D55E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Usability</a:t>
            </a:r>
          </a:p>
          <a:p>
            <a:pPr algn="ctr"/>
            <a:endParaRPr lang="en-US" dirty="0"/>
          </a:p>
        </p:txBody>
      </p:sp>
      <p:sp>
        <p:nvSpPr>
          <p:cNvPr id="37" name="Oval 36">
            <a:extLst>
              <a:ext uri="{FF2B5EF4-FFF2-40B4-BE49-F238E27FC236}">
                <a16:creationId xmlns:a16="http://schemas.microsoft.com/office/drawing/2014/main" id="{ACCB8598-A2AD-4940-BA1A-B9C3E0C1B7FF}"/>
              </a:ext>
            </a:extLst>
          </p:cNvPr>
          <p:cNvSpPr/>
          <p:nvPr/>
        </p:nvSpPr>
        <p:spPr>
          <a:xfrm>
            <a:off x="4879719" y="1584017"/>
            <a:ext cx="2428687" cy="2476816"/>
          </a:xfrm>
          <a:prstGeom prst="ellipse">
            <a:avLst/>
          </a:prstGeom>
          <a:solidFill>
            <a:srgbClr val="0072B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2000" dirty="0"/>
          </a:p>
          <a:p>
            <a:pPr algn="ctr"/>
            <a:r>
              <a:rPr lang="en-US" dirty="0"/>
              <a:t>Explainability</a:t>
            </a:r>
          </a:p>
        </p:txBody>
      </p:sp>
      <p:sp>
        <p:nvSpPr>
          <p:cNvPr id="32" name="Oval 31">
            <a:extLst>
              <a:ext uri="{FF2B5EF4-FFF2-40B4-BE49-F238E27FC236}">
                <a16:creationId xmlns:a16="http://schemas.microsoft.com/office/drawing/2014/main" id="{F38FE155-342A-BD47-9BB7-B9AA2D877E70}"/>
              </a:ext>
            </a:extLst>
          </p:cNvPr>
          <p:cNvSpPr/>
          <p:nvPr/>
        </p:nvSpPr>
        <p:spPr>
          <a:xfrm>
            <a:off x="5842044" y="2659363"/>
            <a:ext cx="2428687" cy="2476816"/>
          </a:xfrm>
          <a:prstGeom prst="ellipse">
            <a:avLst/>
          </a:prstGeom>
          <a:solidFill>
            <a:srgbClr val="009E7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dirty="0">
                <a:solidFill>
                  <a:schemeClr val="bg1"/>
                </a:solidFill>
              </a:rPr>
              <a:t>Trustworthiness</a:t>
            </a:r>
            <a:r>
              <a:rPr lang="en-US" dirty="0"/>
              <a:t>                </a:t>
            </a:r>
          </a:p>
          <a:p>
            <a:pPr algn="r"/>
            <a:endParaRPr lang="en-US" dirty="0"/>
          </a:p>
        </p:txBody>
      </p:sp>
      <p:grpSp>
        <p:nvGrpSpPr>
          <p:cNvPr id="128" name="Group 127">
            <a:extLst>
              <a:ext uri="{FF2B5EF4-FFF2-40B4-BE49-F238E27FC236}">
                <a16:creationId xmlns:a16="http://schemas.microsoft.com/office/drawing/2014/main" id="{A652A602-20CC-B947-8316-D316AEFE3C2A}"/>
              </a:ext>
            </a:extLst>
          </p:cNvPr>
          <p:cNvGrpSpPr/>
          <p:nvPr/>
        </p:nvGrpSpPr>
        <p:grpSpPr>
          <a:xfrm>
            <a:off x="6573719" y="3248392"/>
            <a:ext cx="5283552" cy="3302684"/>
            <a:chOff x="6573719" y="3248392"/>
            <a:chExt cx="5283552" cy="3302684"/>
          </a:xfrm>
        </p:grpSpPr>
        <p:sp>
          <p:nvSpPr>
            <p:cNvPr id="47" name="Rectangle 46">
              <a:extLst>
                <a:ext uri="{FF2B5EF4-FFF2-40B4-BE49-F238E27FC236}">
                  <a16:creationId xmlns:a16="http://schemas.microsoft.com/office/drawing/2014/main" id="{569AF9D9-BEB9-F940-A69B-6B6BA796D847}"/>
                </a:ext>
              </a:extLst>
            </p:cNvPr>
            <p:cNvSpPr/>
            <p:nvPr/>
          </p:nvSpPr>
          <p:spPr>
            <a:xfrm>
              <a:off x="6573719" y="3248392"/>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48D34-F3B5-0F4C-8459-87A693037724}"/>
                </a:ext>
              </a:extLst>
            </p:cNvPr>
            <p:cNvSpPr/>
            <p:nvPr/>
          </p:nvSpPr>
          <p:spPr>
            <a:xfrm>
              <a:off x="9012471" y="3530684"/>
              <a:ext cx="2844800" cy="1505748"/>
            </a:xfrm>
            <a:prstGeom prst="rect">
              <a:avLst/>
            </a:prstGeom>
            <a:solidFill>
              <a:srgbClr val="34A092">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Conformance Constraints: </a:t>
              </a:r>
            </a:p>
            <a:p>
              <a:pPr algn="ctr"/>
              <a:r>
                <a:rPr lang="en-US" dirty="0">
                  <a:solidFill>
                    <a:schemeClr val="tx1"/>
                  </a:solidFill>
                </a:rPr>
                <a:t>Trusted Machine Learning</a:t>
              </a:r>
            </a:p>
            <a:p>
              <a:pPr algn="ctr"/>
              <a:endParaRPr lang="en-US" sz="800" dirty="0">
                <a:solidFill>
                  <a:schemeClr val="tx1"/>
                </a:solidFill>
              </a:endParaRPr>
            </a:p>
            <a:p>
              <a:pPr lvl="1"/>
              <a:r>
                <a:rPr lang="en-US" sz="1300" dirty="0">
                  <a:solidFill>
                    <a:schemeClr val="tx1"/>
                  </a:solidFill>
                </a:rPr>
                <a:t>[SIGMOD 2021]</a:t>
              </a:r>
            </a:p>
            <a:p>
              <a:pPr lvl="1"/>
              <a:r>
                <a:rPr lang="en-US" sz="1300" dirty="0">
                  <a:solidFill>
                    <a:schemeClr val="tx1"/>
                  </a:solidFill>
                </a:rPr>
                <a:t>[SIGMOD 2020] (demo)</a:t>
              </a:r>
            </a:p>
            <a:p>
              <a:pPr lvl="1"/>
              <a:r>
                <a:rPr lang="en-US" sz="1300" dirty="0">
                  <a:solidFill>
                    <a:schemeClr val="tx1"/>
                  </a:solidFill>
                </a:rPr>
                <a:t>[SIGMOD 2021] (demo)</a:t>
              </a:r>
            </a:p>
          </p:txBody>
        </p:sp>
        <p:cxnSp>
          <p:nvCxnSpPr>
            <p:cNvPr id="61" name="Elbow Connector 60">
              <a:extLst>
                <a:ext uri="{FF2B5EF4-FFF2-40B4-BE49-F238E27FC236}">
                  <a16:creationId xmlns:a16="http://schemas.microsoft.com/office/drawing/2014/main" id="{9A66B9E6-1D51-564D-9BF0-CCD50FCE2FA4}"/>
                </a:ext>
              </a:extLst>
            </p:cNvPr>
            <p:cNvCxnSpPr>
              <a:cxnSpLocks/>
              <a:stCxn id="47" idx="3"/>
              <a:endCxn id="56" idx="1"/>
            </p:cNvCxnSpPr>
            <p:nvPr/>
          </p:nvCxnSpPr>
          <p:spPr>
            <a:xfrm>
              <a:off x="6736279" y="3339832"/>
              <a:ext cx="2276192" cy="943726"/>
            </a:xfrm>
            <a:prstGeom prst="bentConnector3">
              <a:avLst>
                <a:gd name="adj1" fmla="val 84567"/>
              </a:avLst>
            </a:prstGeom>
            <a:ln w="222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C5B6FA-8A97-E342-AB34-22820BDDBDD8}"/>
                </a:ext>
              </a:extLst>
            </p:cNvPr>
            <p:cNvSpPr/>
            <p:nvPr/>
          </p:nvSpPr>
          <p:spPr>
            <a:xfrm>
              <a:off x="8985855" y="5527411"/>
              <a:ext cx="2844800" cy="1023665"/>
            </a:xfrm>
            <a:prstGeom prst="rect">
              <a:avLst/>
            </a:prstGeom>
            <a:solidFill>
              <a:srgbClr val="009E73">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Benchmarking Fair Classification Approaches</a:t>
              </a:r>
            </a:p>
            <a:p>
              <a:pPr algn="ctr"/>
              <a:endParaRPr lang="en-US" sz="800" dirty="0">
                <a:solidFill>
                  <a:schemeClr val="tx1"/>
                </a:solidFill>
              </a:endParaRPr>
            </a:p>
            <a:p>
              <a:pPr lvl="1"/>
              <a:r>
                <a:rPr lang="en-US" sz="1300" dirty="0">
                  <a:solidFill>
                    <a:schemeClr val="tx1"/>
                  </a:solidFill>
                </a:rPr>
                <a:t>[SIGMOD 2022]</a:t>
              </a:r>
            </a:p>
          </p:txBody>
        </p:sp>
        <p:sp>
          <p:nvSpPr>
            <p:cNvPr id="29" name="Rectangle 28">
              <a:extLst>
                <a:ext uri="{FF2B5EF4-FFF2-40B4-BE49-F238E27FC236}">
                  <a16:creationId xmlns:a16="http://schemas.microsoft.com/office/drawing/2014/main" id="{B667B76D-C134-F045-ADD2-8FE2BBF9BB2D}"/>
                </a:ext>
              </a:extLst>
            </p:cNvPr>
            <p:cNvSpPr/>
            <p:nvPr/>
          </p:nvSpPr>
          <p:spPr>
            <a:xfrm>
              <a:off x="7083070" y="4650132"/>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D0B8CAC8-46D4-0248-BDD4-E331FD99DEFC}"/>
                </a:ext>
              </a:extLst>
            </p:cNvPr>
            <p:cNvCxnSpPr>
              <a:cxnSpLocks/>
              <a:stCxn id="29" idx="2"/>
              <a:endCxn id="24" idx="0"/>
            </p:cNvCxnSpPr>
            <p:nvPr/>
          </p:nvCxnSpPr>
          <p:spPr>
            <a:xfrm rot="16200000" flipH="1">
              <a:off x="8439103" y="3558258"/>
              <a:ext cx="694399" cy="3243905"/>
            </a:xfrm>
            <a:prstGeom prst="bentConnector3">
              <a:avLst>
                <a:gd name="adj1" fmla="val 63966"/>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5195C41-1359-BF4B-8362-784313188253}"/>
              </a:ext>
            </a:extLst>
          </p:cNvPr>
          <p:cNvGrpSpPr/>
          <p:nvPr/>
        </p:nvGrpSpPr>
        <p:grpSpPr>
          <a:xfrm>
            <a:off x="6354393" y="114440"/>
            <a:ext cx="5476261" cy="2963204"/>
            <a:chOff x="6354393" y="114440"/>
            <a:chExt cx="5476261" cy="2963204"/>
          </a:xfrm>
        </p:grpSpPr>
        <p:sp>
          <p:nvSpPr>
            <p:cNvPr id="48" name="Rectangle 47">
              <a:extLst>
                <a:ext uri="{FF2B5EF4-FFF2-40B4-BE49-F238E27FC236}">
                  <a16:creationId xmlns:a16="http://schemas.microsoft.com/office/drawing/2014/main" id="{6282818C-D3D7-434C-9FB4-964BEF7E087C}"/>
                </a:ext>
              </a:extLst>
            </p:cNvPr>
            <p:cNvSpPr/>
            <p:nvPr/>
          </p:nvSpPr>
          <p:spPr>
            <a:xfrm>
              <a:off x="6729620" y="2034561"/>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E6E191-4E2B-4746-A7A6-3389DB953DB6}"/>
                </a:ext>
              </a:extLst>
            </p:cNvPr>
            <p:cNvSpPr/>
            <p:nvPr/>
          </p:nvSpPr>
          <p:spPr>
            <a:xfrm>
              <a:off x="9012470" y="1820487"/>
              <a:ext cx="2818184" cy="1257157"/>
            </a:xfrm>
            <a:prstGeom prst="rect">
              <a:avLst/>
            </a:prstGeom>
            <a:solidFill>
              <a:srgbClr val="68A4CD">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Causes of Intermittent </a:t>
              </a:r>
            </a:p>
            <a:p>
              <a:pPr algn="ctr"/>
              <a:r>
                <a:rPr lang="en-US" dirty="0">
                  <a:solidFill>
                    <a:schemeClr val="tx1"/>
                  </a:solidFill>
                </a:rPr>
                <a:t>Data-System Failures</a:t>
              </a:r>
            </a:p>
            <a:p>
              <a:pPr algn="ctr"/>
              <a:endParaRPr lang="en-US" sz="800" dirty="0">
                <a:solidFill>
                  <a:schemeClr val="tx1"/>
                </a:solidFill>
              </a:endParaRPr>
            </a:p>
            <a:p>
              <a:pPr lvl="1"/>
              <a:r>
                <a:rPr lang="en-US" sz="1300" dirty="0">
                  <a:solidFill>
                    <a:schemeClr val="tx1"/>
                  </a:solidFill>
                </a:rPr>
                <a:t>[SIGMOD 2020]</a:t>
              </a:r>
            </a:p>
          </p:txBody>
        </p:sp>
        <p:cxnSp>
          <p:nvCxnSpPr>
            <p:cNvPr id="60" name="Elbow Connector 59">
              <a:extLst>
                <a:ext uri="{FF2B5EF4-FFF2-40B4-BE49-F238E27FC236}">
                  <a16:creationId xmlns:a16="http://schemas.microsoft.com/office/drawing/2014/main" id="{9D20E657-2E53-8941-AA7B-68415E9C587E}"/>
                </a:ext>
              </a:extLst>
            </p:cNvPr>
            <p:cNvCxnSpPr>
              <a:cxnSpLocks/>
              <a:stCxn id="48" idx="3"/>
              <a:endCxn id="55" idx="1"/>
            </p:cNvCxnSpPr>
            <p:nvPr/>
          </p:nvCxnSpPr>
          <p:spPr>
            <a:xfrm>
              <a:off x="6892180" y="2126001"/>
              <a:ext cx="2120290" cy="323065"/>
            </a:xfrm>
            <a:prstGeom prst="bentConnector3">
              <a:avLst>
                <a:gd name="adj1" fmla="val 64016"/>
              </a:avLst>
            </a:prstGeom>
            <a:ln w="22225"/>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186721-6A77-5943-86DC-5DF386DD5B84}"/>
                </a:ext>
              </a:extLst>
            </p:cNvPr>
            <p:cNvSpPr/>
            <p:nvPr/>
          </p:nvSpPr>
          <p:spPr>
            <a:xfrm>
              <a:off x="9012470" y="114440"/>
              <a:ext cx="2818184" cy="1257157"/>
            </a:xfrm>
            <a:prstGeom prst="rect">
              <a:avLst/>
            </a:prstGeom>
            <a:solidFill>
              <a:srgbClr val="69A4CD">
                <a:alpha val="49000"/>
              </a:srgbClr>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Explaining Disconnect between </a:t>
              </a:r>
            </a:p>
            <a:p>
              <a:pPr algn="ctr"/>
              <a:r>
                <a:rPr lang="en-US" dirty="0">
                  <a:solidFill>
                    <a:schemeClr val="tx1"/>
                  </a:solidFill>
                </a:rPr>
                <a:t>Data and Systems</a:t>
              </a:r>
            </a:p>
            <a:p>
              <a:pPr algn="ctr"/>
              <a:endParaRPr lang="en-US" sz="800" dirty="0">
                <a:solidFill>
                  <a:schemeClr val="tx1"/>
                </a:solidFill>
              </a:endParaRPr>
            </a:p>
            <a:p>
              <a:pPr lvl="1"/>
              <a:r>
                <a:rPr lang="en-US" sz="1300" dirty="0">
                  <a:solidFill>
                    <a:schemeClr val="tx1"/>
                  </a:solidFill>
                </a:rPr>
                <a:t>[SIGMOD 2022]</a:t>
              </a:r>
            </a:p>
          </p:txBody>
        </p:sp>
        <p:cxnSp>
          <p:nvCxnSpPr>
            <p:cNvPr id="63" name="Elbow Connector 62">
              <a:extLst>
                <a:ext uri="{FF2B5EF4-FFF2-40B4-BE49-F238E27FC236}">
                  <a16:creationId xmlns:a16="http://schemas.microsoft.com/office/drawing/2014/main" id="{C0D2A0B2-887D-B14A-BEB6-48F101A1F708}"/>
                </a:ext>
              </a:extLst>
            </p:cNvPr>
            <p:cNvCxnSpPr>
              <a:cxnSpLocks/>
              <a:stCxn id="42" idx="3"/>
              <a:endCxn id="59" idx="1"/>
            </p:cNvCxnSpPr>
            <p:nvPr/>
          </p:nvCxnSpPr>
          <p:spPr>
            <a:xfrm flipV="1">
              <a:off x="6516953" y="743019"/>
              <a:ext cx="2495517" cy="1104259"/>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a:extLst>
                <a:ext uri="{FF2B5EF4-FFF2-40B4-BE49-F238E27FC236}">
                  <a16:creationId xmlns:a16="http://schemas.microsoft.com/office/drawing/2014/main" id="{307E1DD4-F2A3-9544-8727-7E50B4497536}"/>
                </a:ext>
              </a:extLst>
            </p:cNvPr>
            <p:cNvSpPr/>
            <p:nvPr/>
          </p:nvSpPr>
          <p:spPr>
            <a:xfrm>
              <a:off x="6354393" y="1755838"/>
              <a:ext cx="1625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056027AE-C366-B345-82EB-695B4DB42990}"/>
              </a:ext>
            </a:extLst>
          </p:cNvPr>
          <p:cNvGrpSpPr/>
          <p:nvPr/>
        </p:nvGrpSpPr>
        <p:grpSpPr>
          <a:xfrm>
            <a:off x="152400" y="114441"/>
            <a:ext cx="4809495" cy="6436635"/>
            <a:chOff x="152400" y="114441"/>
            <a:chExt cx="4809495" cy="6436635"/>
          </a:xfrm>
        </p:grpSpPr>
        <p:sp>
          <p:nvSpPr>
            <p:cNvPr id="44" name="Rectangle 43">
              <a:extLst>
                <a:ext uri="{FF2B5EF4-FFF2-40B4-BE49-F238E27FC236}">
                  <a16:creationId xmlns:a16="http://schemas.microsoft.com/office/drawing/2014/main" id="{95FD93E3-2F1A-B346-876E-9B03B519C2D2}"/>
                </a:ext>
              </a:extLst>
            </p:cNvPr>
            <p:cNvSpPr/>
            <p:nvPr/>
          </p:nvSpPr>
          <p:spPr>
            <a:xfrm>
              <a:off x="4328985" y="4323707"/>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A9B3C7EC-D5D8-8C41-B642-E1F71CD88C65}"/>
                </a:ext>
              </a:extLst>
            </p:cNvPr>
            <p:cNvCxnSpPr>
              <a:cxnSpLocks/>
              <a:stCxn id="43" idx="1"/>
              <a:endCxn id="52" idx="3"/>
            </p:cNvCxnSpPr>
            <p:nvPr/>
          </p:nvCxnSpPr>
          <p:spPr>
            <a:xfrm rot="10800000">
              <a:off x="3253909" y="2446572"/>
              <a:ext cx="868990" cy="1446885"/>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87551FB-7894-1B45-A8D0-62481ECC376C}"/>
                </a:ext>
              </a:extLst>
            </p:cNvPr>
            <p:cNvSpPr/>
            <p:nvPr/>
          </p:nvSpPr>
          <p:spPr>
            <a:xfrm>
              <a:off x="152400" y="1815497"/>
              <a:ext cx="3101509"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Summarization by Example</a:t>
              </a:r>
            </a:p>
            <a:p>
              <a:pPr algn="ctr"/>
              <a:endParaRPr lang="en-US" sz="800" baseline="30000" dirty="0">
                <a:solidFill>
                  <a:schemeClr val="tx1"/>
                </a:solidFill>
              </a:endParaRPr>
            </a:p>
            <a:p>
              <a:pPr lvl="1"/>
              <a:r>
                <a:rPr lang="en-US" sz="1300" dirty="0">
                  <a:solidFill>
                    <a:schemeClr val="tx1"/>
                  </a:solidFill>
                </a:rPr>
                <a:t>[EMNLP 2021] (workshop)</a:t>
              </a:r>
            </a:p>
            <a:p>
              <a:pPr lvl="1"/>
              <a:r>
                <a:rPr lang="en-US" sz="1300" dirty="0">
                  <a:solidFill>
                    <a:schemeClr val="tx1"/>
                  </a:solidFill>
                </a:rPr>
                <a:t>[VLDB 2020] (demo)</a:t>
              </a:r>
            </a:p>
            <a:p>
              <a:pPr algn="ctr"/>
              <a:endParaRPr lang="en-US" sz="500" dirty="0">
                <a:solidFill>
                  <a:schemeClr val="tx1"/>
                </a:solidFill>
              </a:endParaRPr>
            </a:p>
            <a:p>
              <a:pPr marL="0" lvl="1" algn="ctr"/>
              <a:r>
                <a:rPr lang="en-US" sz="1400" b="1" dirty="0">
                  <a:solidFill>
                    <a:schemeClr val="tx1"/>
                  </a:solidFill>
                  <a:hlinkClick r:id="rId4">
                    <a:extLst>
                      <a:ext uri="{A12FA001-AC4F-418D-AE19-62706E023703}">
                        <ahyp:hlinkClr xmlns:ahyp="http://schemas.microsoft.com/office/drawing/2018/hyperlinkcolor" val="tx"/>
                      </a:ext>
                    </a:extLst>
                  </a:hlinkClick>
                </a:rPr>
                <a:t>🏆</a:t>
              </a:r>
              <a:r>
                <a:rPr lang="en-US" sz="1400" b="1" dirty="0">
                  <a:solidFill>
                    <a:schemeClr val="tx1"/>
                  </a:solidFill>
                </a:rPr>
                <a:t> </a:t>
              </a:r>
              <a:r>
                <a:rPr lang="en-US" sz="1100" b="1" dirty="0">
                  <a:solidFill>
                    <a:srgbClr val="FF0000"/>
                  </a:solidFill>
                </a:rPr>
                <a:t>Best demonstration runner-up award</a:t>
              </a:r>
              <a:endParaRPr lang="en-US" sz="1100" dirty="0">
                <a:solidFill>
                  <a:schemeClr val="tx1">
                    <a:lumMod val="50000"/>
                    <a:lumOff val="50000"/>
                  </a:schemeClr>
                </a:solidFill>
              </a:endParaRPr>
            </a:p>
          </p:txBody>
        </p:sp>
        <p:cxnSp>
          <p:nvCxnSpPr>
            <p:cNvPr id="53" name="Elbow Connector 52">
              <a:extLst>
                <a:ext uri="{FF2B5EF4-FFF2-40B4-BE49-F238E27FC236}">
                  <a16:creationId xmlns:a16="http://schemas.microsoft.com/office/drawing/2014/main" id="{8D944F3B-E65A-2F42-8282-A3662E1BCE2E}"/>
                </a:ext>
              </a:extLst>
            </p:cNvPr>
            <p:cNvCxnSpPr>
              <a:cxnSpLocks/>
              <a:stCxn id="44" idx="1"/>
              <a:endCxn id="54" idx="3"/>
            </p:cNvCxnSpPr>
            <p:nvPr/>
          </p:nvCxnSpPr>
          <p:spPr>
            <a:xfrm rot="10800000">
              <a:off x="3283547" y="4176227"/>
              <a:ext cx="1045438" cy="238920"/>
            </a:xfrm>
            <a:prstGeom prst="bentConnector3">
              <a:avLst>
                <a:gd name="adj1" fmla="val 50000"/>
              </a:avLst>
            </a:prstGeom>
            <a:ln w="22225"/>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52C4170-4DFF-E94C-80ED-2D3E4B547B69}"/>
                </a:ext>
              </a:extLst>
            </p:cNvPr>
            <p:cNvSpPr/>
            <p:nvPr/>
          </p:nvSpPr>
          <p:spPr>
            <a:xfrm>
              <a:off x="152400" y="3545153"/>
              <a:ext cx="3131147" cy="1262147"/>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Discovery by Example</a:t>
              </a:r>
            </a:p>
            <a:p>
              <a:pPr marL="0" lvl="1"/>
              <a:endParaRPr lang="en-US" sz="600" dirty="0">
                <a:solidFill>
                  <a:schemeClr val="tx1"/>
                </a:solidFill>
              </a:endParaRPr>
            </a:p>
            <a:p>
              <a:pPr marL="457200" lvl="2"/>
              <a:r>
                <a:rPr lang="en-US" sz="1300" dirty="0">
                  <a:solidFill>
                    <a:schemeClr val="tx1"/>
                  </a:solidFill>
                </a:rPr>
                <a:t>[CIDR 2022] (abstract)</a:t>
              </a:r>
            </a:p>
            <a:p>
              <a:pPr marL="457200" lvl="2"/>
              <a:r>
                <a:rPr lang="en-US" sz="1300" dirty="0">
                  <a:solidFill>
                    <a:schemeClr val="tx1"/>
                  </a:solidFill>
                </a:rPr>
                <a:t>[VLDB 2021] (demo)</a:t>
              </a:r>
            </a:p>
          </p:txBody>
        </p:sp>
        <p:sp>
          <p:nvSpPr>
            <p:cNvPr id="40" name="Rectangle 39">
              <a:extLst>
                <a:ext uri="{FF2B5EF4-FFF2-40B4-BE49-F238E27FC236}">
                  <a16:creationId xmlns:a16="http://schemas.microsoft.com/office/drawing/2014/main" id="{BB9226DD-4DCD-4146-9FC9-3F479255A6B6}"/>
                </a:ext>
              </a:extLst>
            </p:cNvPr>
            <p:cNvSpPr/>
            <p:nvPr/>
          </p:nvSpPr>
          <p:spPr>
            <a:xfrm>
              <a:off x="152400" y="5256334"/>
              <a:ext cx="3131146" cy="1294742"/>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Automatic Program Repair</a:t>
              </a:r>
            </a:p>
            <a:p>
              <a:pPr lvl="1"/>
              <a:r>
                <a:rPr lang="en-US" sz="1300" dirty="0">
                  <a:solidFill>
                    <a:schemeClr val="tx1"/>
                  </a:solidFill>
                </a:rPr>
                <a:t>[OOPSLA 2022]</a:t>
              </a:r>
            </a:p>
            <a:p>
              <a:pPr lvl="1"/>
              <a:endParaRPr lang="en-US" sz="1300" dirty="0">
                <a:solidFill>
                  <a:schemeClr val="tx1"/>
                </a:solidFill>
              </a:endParaRPr>
            </a:p>
            <a:p>
              <a:r>
                <a:rPr lang="en-US" dirty="0">
                  <a:solidFill>
                    <a:schemeClr val="tx1"/>
                  </a:solidFill>
                </a:rPr>
                <a:t>   </a:t>
              </a:r>
              <a:r>
                <a:rPr lang="en-US" dirty="0" err="1">
                  <a:solidFill>
                    <a:schemeClr val="tx1"/>
                  </a:solidFill>
                </a:rPr>
                <a:t>CoWrangler</a:t>
              </a:r>
              <a:endParaRPr lang="en-US" dirty="0">
                <a:solidFill>
                  <a:schemeClr val="tx1"/>
                </a:solidFill>
              </a:endParaRPr>
            </a:p>
            <a:p>
              <a:pPr lvl="1"/>
              <a:r>
                <a:rPr lang="en-US" sz="1300" dirty="0">
                  <a:solidFill>
                    <a:schemeClr val="tx1"/>
                  </a:solidFill>
                </a:rPr>
                <a:t>[SIGMOD 2023] (demo)</a:t>
              </a:r>
            </a:p>
          </p:txBody>
        </p:sp>
        <p:sp>
          <p:nvSpPr>
            <p:cNvPr id="49" name="Rectangle 48">
              <a:extLst>
                <a:ext uri="{FF2B5EF4-FFF2-40B4-BE49-F238E27FC236}">
                  <a16:creationId xmlns:a16="http://schemas.microsoft.com/office/drawing/2014/main" id="{52A1FACE-10A0-5C42-BE7E-1977A2A6BDEB}"/>
                </a:ext>
              </a:extLst>
            </p:cNvPr>
            <p:cNvSpPr/>
            <p:nvPr/>
          </p:nvSpPr>
          <p:spPr>
            <a:xfrm>
              <a:off x="4330429" y="3320107"/>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Elbow Connector 49">
              <a:extLst>
                <a:ext uri="{FF2B5EF4-FFF2-40B4-BE49-F238E27FC236}">
                  <a16:creationId xmlns:a16="http://schemas.microsoft.com/office/drawing/2014/main" id="{D1D5040A-34CF-FD4C-A8E7-ED15A19AF261}"/>
                </a:ext>
              </a:extLst>
            </p:cNvPr>
            <p:cNvCxnSpPr>
              <a:cxnSpLocks/>
              <a:stCxn id="66" idx="1"/>
              <a:endCxn id="40" idx="3"/>
            </p:cNvCxnSpPr>
            <p:nvPr/>
          </p:nvCxnSpPr>
          <p:spPr>
            <a:xfrm rot="10800000" flipV="1">
              <a:off x="3283547" y="4736245"/>
              <a:ext cx="1515789" cy="1167460"/>
            </a:xfrm>
            <a:prstGeom prst="bentConnector3">
              <a:avLst>
                <a:gd name="adj1" fmla="val 50000"/>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a:extLst>
                <a:ext uri="{FF2B5EF4-FFF2-40B4-BE49-F238E27FC236}">
                  <a16:creationId xmlns:a16="http://schemas.microsoft.com/office/drawing/2014/main" id="{6F227BD5-4CAE-3A48-9922-552ADE9DE005}"/>
                </a:ext>
              </a:extLst>
            </p:cNvPr>
            <p:cNvSpPr/>
            <p:nvPr/>
          </p:nvSpPr>
          <p:spPr>
            <a:xfrm>
              <a:off x="152400" y="114441"/>
              <a:ext cx="3101509" cy="1250900"/>
            </a:xfrm>
            <a:prstGeom prst="rect">
              <a:avLst/>
            </a:prstGeom>
            <a:solidFill>
              <a:srgbClr val="E39866">
                <a:alpha val="49000"/>
              </a:srgbClr>
            </a:solidFill>
            <a:ln w="381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Database Query by Example </a:t>
              </a:r>
            </a:p>
            <a:p>
              <a:pPr algn="ctr"/>
              <a:endParaRPr lang="en-US" sz="800" dirty="0">
                <a:solidFill>
                  <a:schemeClr val="tx1"/>
                </a:solidFill>
              </a:endParaRPr>
            </a:p>
            <a:p>
              <a:pPr lvl="1"/>
              <a:r>
                <a:rPr lang="en-US" sz="1300" dirty="0">
                  <a:solidFill>
                    <a:schemeClr val="tx1"/>
                  </a:solidFill>
                </a:rPr>
                <a:t>[VLDB 2019]</a:t>
              </a:r>
            </a:p>
            <a:p>
              <a:pPr lvl="1"/>
              <a:r>
                <a:rPr lang="en-US" sz="1300" dirty="0">
                  <a:solidFill>
                    <a:schemeClr val="tx1"/>
                  </a:solidFill>
                </a:rPr>
                <a:t>[SIGMOD 2018] (demo)</a:t>
              </a:r>
            </a:p>
          </p:txBody>
        </p:sp>
        <p:cxnSp>
          <p:nvCxnSpPr>
            <p:cNvPr id="65" name="Elbow Connector 64">
              <a:extLst>
                <a:ext uri="{FF2B5EF4-FFF2-40B4-BE49-F238E27FC236}">
                  <a16:creationId xmlns:a16="http://schemas.microsoft.com/office/drawing/2014/main" id="{4E6B41C6-7B86-F144-87D5-2272B87ED04B}"/>
                </a:ext>
              </a:extLst>
            </p:cNvPr>
            <p:cNvCxnSpPr>
              <a:cxnSpLocks/>
              <a:stCxn id="49" idx="0"/>
              <a:endCxn id="64" idx="3"/>
            </p:cNvCxnSpPr>
            <p:nvPr/>
          </p:nvCxnSpPr>
          <p:spPr>
            <a:xfrm rot="16200000" flipV="1">
              <a:off x="2542701" y="1451099"/>
              <a:ext cx="2580216" cy="1157800"/>
            </a:xfrm>
            <a:prstGeom prst="bentConnector2">
              <a:avLst/>
            </a:prstGeom>
            <a:solidFill>
              <a:srgbClr val="E39866"/>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66" name="Rectangle 65">
              <a:extLst>
                <a:ext uri="{FF2B5EF4-FFF2-40B4-BE49-F238E27FC236}">
                  <a16:creationId xmlns:a16="http://schemas.microsoft.com/office/drawing/2014/main" id="{9D015795-C92F-7F48-9EB4-DEE47FE229E3}"/>
                </a:ext>
              </a:extLst>
            </p:cNvPr>
            <p:cNvSpPr/>
            <p:nvPr/>
          </p:nvSpPr>
          <p:spPr>
            <a:xfrm>
              <a:off x="4799335" y="4644805"/>
              <a:ext cx="162560" cy="182880"/>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3A3591-899E-0949-B58C-D3E858276E0E}"/>
                </a:ext>
              </a:extLst>
            </p:cNvPr>
            <p:cNvSpPr/>
            <p:nvPr/>
          </p:nvSpPr>
          <p:spPr>
            <a:xfrm>
              <a:off x="4122899" y="3802016"/>
              <a:ext cx="162560" cy="18288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 name="Text Placeholder 3">
            <a:extLst>
              <a:ext uri="{FF2B5EF4-FFF2-40B4-BE49-F238E27FC236}">
                <a16:creationId xmlns:a16="http://schemas.microsoft.com/office/drawing/2014/main" id="{7D5AF69D-D970-DB48-AB58-BDC9AFAC0E98}"/>
              </a:ext>
            </a:extLst>
          </p:cNvPr>
          <p:cNvSpPr>
            <a:spLocks noGrp="1"/>
          </p:cNvSpPr>
          <p:nvPr>
            <p:ph type="body" sz="quarter" idx="13"/>
          </p:nvPr>
        </p:nvSpPr>
        <p:spPr>
          <a:xfrm>
            <a:off x="3542966" y="6296363"/>
            <a:ext cx="5102191" cy="594618"/>
          </a:xfrm>
        </p:spPr>
        <p:txBody>
          <a:bodyPr>
            <a:normAutofit/>
          </a:bodyPr>
          <a:lstStyle/>
          <a:p>
            <a:pPr algn="ctr"/>
            <a:r>
              <a:rPr lang="en-US" sz="2800" dirty="0"/>
              <a:t>Today’s focus</a:t>
            </a:r>
            <a:endParaRPr lang="en-US" sz="2800" b="0" u="sng" dirty="0">
              <a:hlinkClick r:id="rId5"/>
            </a:endParaRPr>
          </a:p>
        </p:txBody>
      </p:sp>
      <p:sp>
        <p:nvSpPr>
          <p:cNvPr id="2" name="Rectangle 1">
            <a:extLst>
              <a:ext uri="{FF2B5EF4-FFF2-40B4-BE49-F238E27FC236}">
                <a16:creationId xmlns:a16="http://schemas.microsoft.com/office/drawing/2014/main" id="{CB521EF2-B391-2143-8FE1-C0ECFE9A5BF1}"/>
              </a:ext>
            </a:extLst>
          </p:cNvPr>
          <p:cNvSpPr/>
          <p:nvPr/>
        </p:nvSpPr>
        <p:spPr>
          <a:xfrm>
            <a:off x="109372" y="3316314"/>
            <a:ext cx="3303884" cy="3439753"/>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4FA94CD-2516-3544-B419-AD8D435DBD27}"/>
              </a:ext>
            </a:extLst>
          </p:cNvPr>
          <p:cNvSpPr/>
          <p:nvPr/>
        </p:nvSpPr>
        <p:spPr>
          <a:xfrm>
            <a:off x="8991808" y="54084"/>
            <a:ext cx="2886126" cy="3201874"/>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B3FC8B3-0707-0F45-90B3-2C80F8304C36}"/>
              </a:ext>
            </a:extLst>
          </p:cNvPr>
          <p:cNvSpPr/>
          <p:nvPr/>
        </p:nvSpPr>
        <p:spPr>
          <a:xfrm>
            <a:off x="8763662" y="5435599"/>
            <a:ext cx="3243905" cy="1327751"/>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9C8864F-5F54-2444-1648-5E8E389DAAB9}"/>
              </a:ext>
            </a:extLst>
          </p:cNvPr>
          <p:cNvSpPr/>
          <p:nvPr/>
        </p:nvSpPr>
        <p:spPr>
          <a:xfrm>
            <a:off x="8763661" y="3316314"/>
            <a:ext cx="3243905" cy="1819865"/>
          </a:xfrm>
          <a:prstGeom prst="rect">
            <a:avLst/>
          </a:prstGeom>
          <a:solidFill>
            <a:schemeClr val="bg1">
              <a:alpha val="7914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56090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C2D8B-78A1-A540-AAD8-CFDC3B421675}"/>
              </a:ext>
            </a:extLst>
          </p:cNvPr>
          <p:cNvSpPr>
            <a:spLocks noGrp="1"/>
          </p:cNvSpPr>
          <p:nvPr>
            <p:ph type="body" sz="quarter" idx="13"/>
          </p:nvPr>
        </p:nvSpPr>
        <p:spPr/>
        <p:txBody>
          <a:bodyPr/>
          <a:lstStyle/>
          <a:p>
            <a:r>
              <a:rPr lang="en-US" sz="4000" dirty="0"/>
              <a:t>Data change summarization: </a:t>
            </a:r>
            <a:r>
              <a:rPr lang="en-US" sz="4000" dirty="0">
                <a:solidFill>
                  <a:srgbClr val="0070C0"/>
                </a:solidFill>
                <a:latin typeface="Courier" pitchFamily="2" charset="0"/>
              </a:rPr>
              <a:t>data diff</a:t>
            </a:r>
          </a:p>
        </p:txBody>
      </p:sp>
      <p:sp>
        <p:nvSpPr>
          <p:cNvPr id="6" name="Slide Number Placeholder 5">
            <a:extLst>
              <a:ext uri="{FF2B5EF4-FFF2-40B4-BE49-F238E27FC236}">
                <a16:creationId xmlns:a16="http://schemas.microsoft.com/office/drawing/2014/main" id="{A45BBA24-15F5-DB47-88BD-80C3B66B61AB}"/>
              </a:ext>
            </a:extLst>
          </p:cNvPr>
          <p:cNvSpPr>
            <a:spLocks noGrp="1"/>
          </p:cNvSpPr>
          <p:nvPr>
            <p:ph type="sldNum" sz="quarter" idx="4"/>
          </p:nvPr>
        </p:nvSpPr>
        <p:spPr/>
        <p:txBody>
          <a:bodyPr/>
          <a:lstStyle/>
          <a:p>
            <a:fld id="{4740AEA5-A348-2949-9B8B-EA763C54C64D}" type="slidenum">
              <a:rPr lang="en-US" smtClean="0"/>
              <a:t>50</a:t>
            </a:fld>
            <a:endParaRPr lang="en-US" dirty="0"/>
          </a:p>
        </p:txBody>
      </p:sp>
      <p:pic>
        <p:nvPicPr>
          <p:cNvPr id="3" name="Picture 2" descr="Timeline&#10;&#10;Description automatically generated">
            <a:extLst>
              <a:ext uri="{FF2B5EF4-FFF2-40B4-BE49-F238E27FC236}">
                <a16:creationId xmlns:a16="http://schemas.microsoft.com/office/drawing/2014/main" id="{19F4CEFE-0E53-5344-B3A0-661F0D2B697A}"/>
              </a:ext>
            </a:extLst>
          </p:cNvPr>
          <p:cNvPicPr>
            <a:picLocks noChangeAspect="1"/>
          </p:cNvPicPr>
          <p:nvPr/>
        </p:nvPicPr>
        <p:blipFill>
          <a:blip r:embed="rId3"/>
          <a:stretch>
            <a:fillRect/>
          </a:stretch>
        </p:blipFill>
        <p:spPr>
          <a:xfrm>
            <a:off x="5143501" y="1915129"/>
            <a:ext cx="6244638" cy="3613920"/>
          </a:xfrm>
          <a:prstGeom prst="rect">
            <a:avLst/>
          </a:prstGeom>
        </p:spPr>
      </p:pic>
      <p:sp>
        <p:nvSpPr>
          <p:cNvPr id="5" name="Rectangular Callout 4">
            <a:extLst>
              <a:ext uri="{FF2B5EF4-FFF2-40B4-BE49-F238E27FC236}">
                <a16:creationId xmlns:a16="http://schemas.microsoft.com/office/drawing/2014/main" id="{1775E18C-8696-CE43-8266-907A8C25B6F5}"/>
              </a:ext>
            </a:extLst>
          </p:cNvPr>
          <p:cNvSpPr/>
          <p:nvPr/>
        </p:nvSpPr>
        <p:spPr>
          <a:xfrm>
            <a:off x="803862" y="3290886"/>
            <a:ext cx="3071812" cy="1308100"/>
          </a:xfrm>
          <a:prstGeom prst="wedgeRectCallout">
            <a:avLst>
              <a:gd name="adj1" fmla="val 88508"/>
              <a:gd name="adj2" fmla="val -5691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Ongoing work: Explaining </a:t>
            </a:r>
            <a:r>
              <a:rPr lang="en-US" dirty="0">
                <a:solidFill>
                  <a:schemeClr val="accent1"/>
                </a:solidFill>
              </a:rPr>
              <a:t>difference</a:t>
            </a:r>
            <a:r>
              <a:rPr lang="en-US" dirty="0"/>
              <a:t> between datasets</a:t>
            </a:r>
          </a:p>
        </p:txBody>
      </p:sp>
    </p:spTree>
    <p:extLst>
      <p:ext uri="{BB962C8B-B14F-4D97-AF65-F5344CB8AC3E}">
        <p14:creationId xmlns:p14="http://schemas.microsoft.com/office/powerpoint/2010/main" val="412337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C2D8B-78A1-A540-AAD8-CFDC3B421675}"/>
              </a:ext>
            </a:extLst>
          </p:cNvPr>
          <p:cNvSpPr>
            <a:spLocks noGrp="1"/>
          </p:cNvSpPr>
          <p:nvPr>
            <p:ph type="body" sz="quarter" idx="13"/>
          </p:nvPr>
        </p:nvSpPr>
        <p:spPr/>
        <p:txBody>
          <a:bodyPr/>
          <a:lstStyle/>
          <a:p>
            <a:r>
              <a:rPr lang="en-US" sz="4000" dirty="0"/>
              <a:t>Data sampling</a:t>
            </a:r>
            <a:endParaRPr lang="en-US" sz="4000" dirty="0">
              <a:solidFill>
                <a:srgbClr val="0070C0"/>
              </a:solidFill>
              <a:latin typeface="Courier" pitchFamily="2" charset="0"/>
            </a:endParaRPr>
          </a:p>
        </p:txBody>
      </p:sp>
      <p:sp>
        <p:nvSpPr>
          <p:cNvPr id="6" name="Slide Number Placeholder 5">
            <a:extLst>
              <a:ext uri="{FF2B5EF4-FFF2-40B4-BE49-F238E27FC236}">
                <a16:creationId xmlns:a16="http://schemas.microsoft.com/office/drawing/2014/main" id="{A45BBA24-15F5-DB47-88BD-80C3B66B61AB}"/>
              </a:ext>
            </a:extLst>
          </p:cNvPr>
          <p:cNvSpPr>
            <a:spLocks noGrp="1"/>
          </p:cNvSpPr>
          <p:nvPr>
            <p:ph type="sldNum" sz="quarter" idx="4"/>
          </p:nvPr>
        </p:nvSpPr>
        <p:spPr/>
        <p:txBody>
          <a:bodyPr/>
          <a:lstStyle/>
          <a:p>
            <a:fld id="{4740AEA5-A348-2949-9B8B-EA763C54C64D}" type="slidenum">
              <a:rPr lang="en-US" smtClean="0"/>
              <a:t>51</a:t>
            </a:fld>
            <a:endParaRPr lang="en-US" dirty="0"/>
          </a:p>
        </p:txBody>
      </p:sp>
      <p:sp>
        <p:nvSpPr>
          <p:cNvPr id="5" name="Rectangular Callout 4">
            <a:extLst>
              <a:ext uri="{FF2B5EF4-FFF2-40B4-BE49-F238E27FC236}">
                <a16:creationId xmlns:a16="http://schemas.microsoft.com/office/drawing/2014/main" id="{1775E18C-8696-CE43-8266-907A8C25B6F5}"/>
              </a:ext>
            </a:extLst>
          </p:cNvPr>
          <p:cNvSpPr/>
          <p:nvPr/>
        </p:nvSpPr>
        <p:spPr>
          <a:xfrm>
            <a:off x="803862" y="3290886"/>
            <a:ext cx="3071812" cy="1308100"/>
          </a:xfrm>
          <a:prstGeom prst="wedgeRectCallout">
            <a:avLst>
              <a:gd name="adj1" fmla="val 71144"/>
              <a:gd name="adj2" fmla="val -773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Sampling from a large relational DB is still a challenge for developers!</a:t>
            </a:r>
          </a:p>
        </p:txBody>
      </p:sp>
      <p:pic>
        <p:nvPicPr>
          <p:cNvPr id="2050" name="Picture 2" descr="Importance of Sampling in the Era of Big Data | by Suraj Thatte | Towards  Data Science">
            <a:extLst>
              <a:ext uri="{FF2B5EF4-FFF2-40B4-BE49-F238E27FC236}">
                <a16:creationId xmlns:a16="http://schemas.microsoft.com/office/drawing/2014/main" id="{BF6DB2AB-4936-4A42-A964-2C24C1C12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451" y="1616075"/>
            <a:ext cx="7051204" cy="32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2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C2D8B-78A1-A540-AAD8-CFDC3B421675}"/>
              </a:ext>
            </a:extLst>
          </p:cNvPr>
          <p:cNvSpPr>
            <a:spLocks noGrp="1"/>
          </p:cNvSpPr>
          <p:nvPr>
            <p:ph type="body" sz="quarter" idx="13"/>
          </p:nvPr>
        </p:nvSpPr>
        <p:spPr/>
        <p:txBody>
          <a:bodyPr/>
          <a:lstStyle/>
          <a:p>
            <a:r>
              <a:rPr lang="en-US" sz="4000" dirty="0"/>
              <a:t>NL to SQL</a:t>
            </a:r>
            <a:endParaRPr lang="en-US" sz="4000" dirty="0">
              <a:solidFill>
                <a:srgbClr val="0070C0"/>
              </a:solidFill>
              <a:latin typeface="Courier" pitchFamily="2" charset="0"/>
            </a:endParaRPr>
          </a:p>
        </p:txBody>
      </p:sp>
      <p:sp>
        <p:nvSpPr>
          <p:cNvPr id="6" name="Slide Number Placeholder 5">
            <a:extLst>
              <a:ext uri="{FF2B5EF4-FFF2-40B4-BE49-F238E27FC236}">
                <a16:creationId xmlns:a16="http://schemas.microsoft.com/office/drawing/2014/main" id="{A45BBA24-15F5-DB47-88BD-80C3B66B61AB}"/>
              </a:ext>
            </a:extLst>
          </p:cNvPr>
          <p:cNvSpPr>
            <a:spLocks noGrp="1"/>
          </p:cNvSpPr>
          <p:nvPr>
            <p:ph type="sldNum" sz="quarter" idx="4"/>
          </p:nvPr>
        </p:nvSpPr>
        <p:spPr/>
        <p:txBody>
          <a:bodyPr/>
          <a:lstStyle/>
          <a:p>
            <a:fld id="{4740AEA5-A348-2949-9B8B-EA763C54C64D}" type="slidenum">
              <a:rPr lang="en-US" smtClean="0"/>
              <a:t>52</a:t>
            </a:fld>
            <a:endParaRPr lang="en-US" dirty="0"/>
          </a:p>
        </p:txBody>
      </p:sp>
      <p:sp>
        <p:nvSpPr>
          <p:cNvPr id="5" name="Rectangular Callout 4">
            <a:extLst>
              <a:ext uri="{FF2B5EF4-FFF2-40B4-BE49-F238E27FC236}">
                <a16:creationId xmlns:a16="http://schemas.microsoft.com/office/drawing/2014/main" id="{1775E18C-8696-CE43-8266-907A8C25B6F5}"/>
              </a:ext>
            </a:extLst>
          </p:cNvPr>
          <p:cNvSpPr/>
          <p:nvPr/>
        </p:nvSpPr>
        <p:spPr>
          <a:xfrm>
            <a:off x="803862" y="3290886"/>
            <a:ext cx="3071812" cy="1308100"/>
          </a:xfrm>
          <a:prstGeom prst="wedgeRectCallout">
            <a:avLst>
              <a:gd name="adj1" fmla="val 102565"/>
              <a:gd name="adj2" fmla="val -8507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How to communicate data context effectively?</a:t>
            </a:r>
          </a:p>
        </p:txBody>
      </p:sp>
      <p:pic>
        <p:nvPicPr>
          <p:cNvPr id="3074" name="Picture 2" descr="upload.wikimedia.org/wikipedia/commons/thumb/0/...">
            <a:extLst>
              <a:ext uri="{FF2B5EF4-FFF2-40B4-BE49-F238E27FC236}">
                <a16:creationId xmlns:a16="http://schemas.microsoft.com/office/drawing/2014/main" id="{AEBDA265-ABFC-23B8-1D02-B5E409ACC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882255"/>
            <a:ext cx="4953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030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F0248-0E6A-E049-A168-C551B72B7289}"/>
              </a:ext>
            </a:extLst>
          </p:cNvPr>
          <p:cNvSpPr>
            <a:spLocks noGrp="1"/>
          </p:cNvSpPr>
          <p:nvPr>
            <p:ph type="sldNum" sz="quarter" idx="4"/>
          </p:nvPr>
        </p:nvSpPr>
        <p:spPr/>
        <p:txBody>
          <a:bodyPr/>
          <a:lstStyle/>
          <a:p>
            <a:fld id="{4740AEA5-A348-2949-9B8B-EA763C54C64D}" type="slidenum">
              <a:rPr lang="en-US" smtClean="0"/>
              <a:t>53</a:t>
            </a:fld>
            <a:endParaRPr lang="en-US" dirty="0"/>
          </a:p>
        </p:txBody>
      </p:sp>
      <p:sp>
        <p:nvSpPr>
          <p:cNvPr id="4" name="Text Placeholder 3">
            <a:extLst>
              <a:ext uri="{FF2B5EF4-FFF2-40B4-BE49-F238E27FC236}">
                <a16:creationId xmlns:a16="http://schemas.microsoft.com/office/drawing/2014/main" id="{FB79A01A-390E-3C4C-A475-882F1496922B}"/>
              </a:ext>
            </a:extLst>
          </p:cNvPr>
          <p:cNvSpPr>
            <a:spLocks noGrp="1"/>
          </p:cNvSpPr>
          <p:nvPr>
            <p:ph type="body" sz="quarter" idx="13"/>
          </p:nvPr>
        </p:nvSpPr>
        <p:spPr/>
        <p:txBody>
          <a:bodyPr/>
          <a:lstStyle/>
          <a:p>
            <a:r>
              <a:rPr lang="en-US" sz="2800" dirty="0"/>
              <a:t>Research vision: </a:t>
            </a:r>
            <a:r>
              <a:rPr lang="en-US" sz="2800" dirty="0">
                <a:solidFill>
                  <a:srgbClr val="0070C0"/>
                </a:solidFill>
              </a:rPr>
              <a:t>bringing data systems closer to the users</a:t>
            </a:r>
            <a:endParaRPr lang="en-US" sz="2800" dirty="0"/>
          </a:p>
        </p:txBody>
      </p:sp>
      <p:pic>
        <p:nvPicPr>
          <p:cNvPr id="5" name="Picture 4" descr="A picture containing text&#10;&#10;Description automatically generated">
            <a:extLst>
              <a:ext uri="{FF2B5EF4-FFF2-40B4-BE49-F238E27FC236}">
                <a16:creationId xmlns:a16="http://schemas.microsoft.com/office/drawing/2014/main" id="{2CF2775D-8BC1-7A4B-B384-D941935104D8}"/>
              </a:ext>
            </a:extLst>
          </p:cNvPr>
          <p:cNvPicPr>
            <a:picLocks noChangeAspect="1"/>
          </p:cNvPicPr>
          <p:nvPr/>
        </p:nvPicPr>
        <p:blipFill>
          <a:blip r:embed="rId3"/>
          <a:stretch>
            <a:fillRect/>
          </a:stretch>
        </p:blipFill>
        <p:spPr>
          <a:xfrm>
            <a:off x="3761479" y="1529205"/>
            <a:ext cx="4385768" cy="4385768"/>
          </a:xfrm>
          <a:prstGeom prst="rect">
            <a:avLst/>
          </a:prstGeom>
        </p:spPr>
      </p:pic>
      <p:pic>
        <p:nvPicPr>
          <p:cNvPr id="6" name="Picture 10" descr="Free Systems Cliparts, Download Free Clip Art, Free Clip Art on Clipart  Library">
            <a:extLst>
              <a:ext uri="{FF2B5EF4-FFF2-40B4-BE49-F238E27FC236}">
                <a16:creationId xmlns:a16="http://schemas.microsoft.com/office/drawing/2014/main" id="{B113B728-7C67-6141-991F-3896A2275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781" y="2176905"/>
            <a:ext cx="2046300" cy="203201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Database">
            <a:extLst>
              <a:ext uri="{FF2B5EF4-FFF2-40B4-BE49-F238E27FC236}">
                <a16:creationId xmlns:a16="http://schemas.microsoft.com/office/drawing/2014/main" id="{5E81E59C-E87D-494F-AA8D-B1CB93D41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1930" y="2838979"/>
            <a:ext cx="3027851" cy="2116866"/>
          </a:xfrm>
          <a:prstGeom prst="rect">
            <a:avLst/>
          </a:prstGeom>
        </p:spPr>
      </p:pic>
      <p:pic>
        <p:nvPicPr>
          <p:cNvPr id="2056" name="Picture 8" descr="User icon - Free download on Iconfinder">
            <a:extLst>
              <a:ext uri="{FF2B5EF4-FFF2-40B4-BE49-F238E27FC236}">
                <a16:creationId xmlns:a16="http://schemas.microsoft.com/office/drawing/2014/main" id="{F52322FA-B126-BB43-A3D3-A3A6F81769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54462" y="2176905"/>
            <a:ext cx="2654300"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985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EB961A7-43C6-E64B-9FBF-F6F0276A1339}"/>
              </a:ext>
            </a:extLst>
          </p:cNvPr>
          <p:cNvSpPr>
            <a:spLocks noGrp="1"/>
          </p:cNvSpPr>
          <p:nvPr>
            <p:ph type="ctrTitle"/>
          </p:nvPr>
        </p:nvSpPr>
        <p:spPr>
          <a:xfrm>
            <a:off x="1" y="2066544"/>
            <a:ext cx="6435524" cy="2788920"/>
          </a:xfrm>
        </p:spPr>
        <p:txBody>
          <a:bodyPr lIns="274320" rIns="274320"/>
          <a:lstStyle/>
          <a:p>
            <a:r>
              <a:rPr lang="en-US" sz="3200" cap="none" dirty="0">
                <a:latin typeface="Arial" panose="020B0604020202020204" pitchFamily="34" charset="0"/>
                <a:ea typeface="Open Sans" panose="020B0606030504020204" pitchFamily="34" charset="0"/>
                <a:cs typeface="Arial" panose="020B0604020202020204" pitchFamily="34" charset="0"/>
              </a:rPr>
              <a:t>Enhancing Usability of</a:t>
            </a:r>
            <a:br>
              <a:rPr lang="en-US" sz="3200" cap="none" dirty="0">
                <a:latin typeface="Arial" panose="020B0604020202020204" pitchFamily="34" charset="0"/>
                <a:ea typeface="Open Sans" panose="020B0606030504020204" pitchFamily="34" charset="0"/>
                <a:cs typeface="Arial" panose="020B0604020202020204" pitchFamily="34" charset="0"/>
              </a:rPr>
            </a:br>
            <a:r>
              <a:rPr lang="en-US" sz="3200" cap="none" dirty="0">
                <a:latin typeface="Arial" panose="020B0604020202020204" pitchFamily="34" charset="0"/>
                <a:ea typeface="Open Sans" panose="020B0606030504020204" pitchFamily="34" charset="0"/>
                <a:cs typeface="Arial" panose="020B0604020202020204" pitchFamily="34" charset="0"/>
              </a:rPr>
              <a:t>Data Systems</a:t>
            </a:r>
            <a:br>
              <a:rPr lang="en-US" sz="3200" cap="none" dirty="0">
                <a:latin typeface="Arial" panose="020B0604020202020204" pitchFamily="34" charset="0"/>
                <a:ea typeface="Open Sans" panose="020B0606030504020204" pitchFamily="34" charset="0"/>
                <a:cs typeface="Arial" panose="020B0604020202020204" pitchFamily="34" charset="0"/>
              </a:rPr>
            </a:br>
            <a:endParaRPr lang="en-US" sz="3200" dirty="0">
              <a:latin typeface="Arial" panose="020B0604020202020204" pitchFamily="34" charset="0"/>
              <a:ea typeface="Open Sans" panose="020B0606030504020204" pitchFamily="34" charset="0"/>
              <a:cs typeface="Arial" panose="020B0604020202020204" pitchFamily="34" charset="0"/>
            </a:endParaRPr>
          </a:p>
        </p:txBody>
      </p:sp>
      <p:sp>
        <p:nvSpPr>
          <p:cNvPr id="3" name="Oval 2">
            <a:extLst>
              <a:ext uri="{FF2B5EF4-FFF2-40B4-BE49-F238E27FC236}">
                <a16:creationId xmlns:a16="http://schemas.microsoft.com/office/drawing/2014/main" id="{B0CC18F6-8F94-944C-8540-6763F8F56B5C}"/>
              </a:ext>
            </a:extLst>
          </p:cNvPr>
          <p:cNvSpPr/>
          <p:nvPr/>
        </p:nvSpPr>
        <p:spPr>
          <a:xfrm>
            <a:off x="8077201" y="1896712"/>
            <a:ext cx="3062554" cy="3064576"/>
          </a:xfrm>
          <a:prstGeom prst="ellipse">
            <a:avLst/>
          </a:prstGeom>
          <a:solidFill>
            <a:srgbClr val="D55E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Usability</a:t>
            </a:r>
          </a:p>
        </p:txBody>
      </p:sp>
    </p:spTree>
    <p:extLst>
      <p:ext uri="{BB962C8B-B14F-4D97-AF65-F5344CB8AC3E}">
        <p14:creationId xmlns:p14="http://schemas.microsoft.com/office/powerpoint/2010/main" val="2762039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201344-7375-4C46-877D-6F8492822468}"/>
              </a:ext>
            </a:extLst>
          </p:cNvPr>
          <p:cNvSpPr>
            <a:spLocks noGrp="1"/>
          </p:cNvSpPr>
          <p:nvPr>
            <p:ph type="body" sz="quarter" idx="13"/>
          </p:nvPr>
        </p:nvSpPr>
        <p:spPr/>
        <p:txBody>
          <a:bodyPr/>
          <a:lstStyle/>
          <a:p>
            <a:r>
              <a:rPr lang="en-US" dirty="0"/>
              <a:t>Are data systems accessible to non-experts?</a:t>
            </a:r>
          </a:p>
        </p:txBody>
      </p:sp>
      <p:grpSp>
        <p:nvGrpSpPr>
          <p:cNvPr id="5" name="Group 4">
            <a:extLst>
              <a:ext uri="{FF2B5EF4-FFF2-40B4-BE49-F238E27FC236}">
                <a16:creationId xmlns:a16="http://schemas.microsoft.com/office/drawing/2014/main" id="{73A15D86-CDF9-4945-A976-25B552526562}"/>
              </a:ext>
            </a:extLst>
          </p:cNvPr>
          <p:cNvGrpSpPr/>
          <p:nvPr/>
        </p:nvGrpSpPr>
        <p:grpSpPr>
          <a:xfrm>
            <a:off x="838200" y="1695026"/>
            <a:ext cx="6283538" cy="4465296"/>
            <a:chOff x="838200" y="1695026"/>
            <a:chExt cx="6283538" cy="4269268"/>
          </a:xfrm>
        </p:grpSpPr>
        <p:pic>
          <p:nvPicPr>
            <p:cNvPr id="6" name="Picture 5">
              <a:extLst>
                <a:ext uri="{FF2B5EF4-FFF2-40B4-BE49-F238E27FC236}">
                  <a16:creationId xmlns:a16="http://schemas.microsoft.com/office/drawing/2014/main" id="{131724E2-5066-164D-A6BD-54D9CE977916}"/>
                </a:ext>
              </a:extLst>
            </p:cNvPr>
            <p:cNvPicPr>
              <a:picLocks noChangeAspect="1"/>
            </p:cNvPicPr>
            <p:nvPr/>
          </p:nvPicPr>
          <p:blipFill rotWithShape="1">
            <a:blip r:embed="rId3">
              <a:extLst>
                <a:ext uri="{28A0092B-C50C-407E-A947-70E740481C1C}">
                  <a14:useLocalDpi xmlns:a14="http://schemas.microsoft.com/office/drawing/2010/main" val="0"/>
                </a:ext>
              </a:extLst>
            </a:blip>
            <a:srcRect l="12783" r="11035" b="4342"/>
            <a:stretch/>
          </p:blipFill>
          <p:spPr>
            <a:xfrm>
              <a:off x="838200" y="1695026"/>
              <a:ext cx="6283538" cy="4269268"/>
            </a:xfrm>
            <a:prstGeom prst="rect">
              <a:avLst/>
            </a:prstGeom>
          </p:spPr>
        </p:pic>
        <p:sp>
          <p:nvSpPr>
            <p:cNvPr id="7" name="Rectangle 6">
              <a:extLst>
                <a:ext uri="{FF2B5EF4-FFF2-40B4-BE49-F238E27FC236}">
                  <a16:creationId xmlns:a16="http://schemas.microsoft.com/office/drawing/2014/main" id="{770AF47F-E8DA-3E44-9EED-0F10F44BFC05}"/>
                </a:ext>
              </a:extLst>
            </p:cNvPr>
            <p:cNvSpPr/>
            <p:nvPr/>
          </p:nvSpPr>
          <p:spPr>
            <a:xfrm>
              <a:off x="5649370" y="4968534"/>
              <a:ext cx="1468343" cy="995760"/>
            </a:xfrm>
            <a:prstGeom prst="rect">
              <a:avLst/>
            </a:prstGeom>
            <a:solidFill>
              <a:srgbClr val="7FC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3988A0B-1159-574C-8DC8-70CA390ABD28}"/>
              </a:ext>
            </a:extLst>
          </p:cNvPr>
          <p:cNvGrpSpPr/>
          <p:nvPr/>
        </p:nvGrpSpPr>
        <p:grpSpPr>
          <a:xfrm>
            <a:off x="7737935" y="1695026"/>
            <a:ext cx="3615865" cy="2771999"/>
            <a:chOff x="7457595" y="1699983"/>
            <a:chExt cx="4138494" cy="2771999"/>
          </a:xfrm>
        </p:grpSpPr>
        <p:sp>
          <p:nvSpPr>
            <p:cNvPr id="9" name="Rounded Rectangle 8">
              <a:extLst>
                <a:ext uri="{FF2B5EF4-FFF2-40B4-BE49-F238E27FC236}">
                  <a16:creationId xmlns:a16="http://schemas.microsoft.com/office/drawing/2014/main" id="{63E08033-F157-F841-BA5C-09E0ED535120}"/>
                </a:ext>
              </a:extLst>
            </p:cNvPr>
            <p:cNvSpPr/>
            <p:nvPr/>
          </p:nvSpPr>
          <p:spPr>
            <a:xfrm>
              <a:off x="7457595" y="1699983"/>
              <a:ext cx="4138494" cy="2771999"/>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8331F5F2-7602-9A40-8569-0468FF23764D}"/>
                </a:ext>
              </a:extLst>
            </p:cNvPr>
            <p:cNvGrpSpPr/>
            <p:nvPr/>
          </p:nvGrpSpPr>
          <p:grpSpPr>
            <a:xfrm>
              <a:off x="7691508" y="1972542"/>
              <a:ext cx="3662292" cy="2344030"/>
              <a:chOff x="7691508" y="1972542"/>
              <a:chExt cx="3662292" cy="2344030"/>
            </a:xfrm>
          </p:grpSpPr>
          <p:grpSp>
            <p:nvGrpSpPr>
              <p:cNvPr id="11" name="Group 10">
                <a:extLst>
                  <a:ext uri="{FF2B5EF4-FFF2-40B4-BE49-F238E27FC236}">
                    <a16:creationId xmlns:a16="http://schemas.microsoft.com/office/drawing/2014/main" id="{F8CF8DD8-3651-B746-8EA8-C25E28521767}"/>
                  </a:ext>
                </a:extLst>
              </p:cNvPr>
              <p:cNvGrpSpPr/>
              <p:nvPr/>
            </p:nvGrpSpPr>
            <p:grpSpPr>
              <a:xfrm>
                <a:off x="7691508" y="1972542"/>
                <a:ext cx="1694033" cy="2344030"/>
                <a:chOff x="6007515" y="3179922"/>
                <a:chExt cx="1694033" cy="2344030"/>
              </a:xfrm>
            </p:grpSpPr>
            <p:pic>
              <p:nvPicPr>
                <p:cNvPr id="15" name="Picture 14">
                  <a:extLst>
                    <a:ext uri="{FF2B5EF4-FFF2-40B4-BE49-F238E27FC236}">
                      <a16:creationId xmlns:a16="http://schemas.microsoft.com/office/drawing/2014/main" id="{49185F55-FA09-BE46-AB7B-6CC230454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698095"/>
                  <a:ext cx="1605548" cy="825857"/>
                </a:xfrm>
                <a:prstGeom prst="rect">
                  <a:avLst/>
                </a:prstGeom>
              </p:spPr>
            </p:pic>
            <p:pic>
              <p:nvPicPr>
                <p:cNvPr id="16" name="Picture 15">
                  <a:extLst>
                    <a:ext uri="{FF2B5EF4-FFF2-40B4-BE49-F238E27FC236}">
                      <a16:creationId xmlns:a16="http://schemas.microsoft.com/office/drawing/2014/main" id="{849D9AA7-F530-824E-96BC-10104C92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515" y="3179922"/>
                  <a:ext cx="1495443" cy="1203832"/>
                </a:xfrm>
                <a:prstGeom prst="rect">
                  <a:avLst/>
                </a:prstGeom>
              </p:spPr>
            </p:pic>
          </p:grpSp>
          <p:grpSp>
            <p:nvGrpSpPr>
              <p:cNvPr id="12" name="Group 11">
                <a:extLst>
                  <a:ext uri="{FF2B5EF4-FFF2-40B4-BE49-F238E27FC236}">
                    <a16:creationId xmlns:a16="http://schemas.microsoft.com/office/drawing/2014/main" id="{89F371D3-959F-DF48-80AA-2D9BA1C6338C}"/>
                  </a:ext>
                </a:extLst>
              </p:cNvPr>
              <p:cNvGrpSpPr/>
              <p:nvPr/>
            </p:nvGrpSpPr>
            <p:grpSpPr>
              <a:xfrm>
                <a:off x="9385541" y="1976954"/>
                <a:ext cx="1968259" cy="2339618"/>
                <a:chOff x="7701548" y="3184334"/>
                <a:chExt cx="1968259" cy="2339618"/>
              </a:xfrm>
            </p:grpSpPr>
            <p:pic>
              <p:nvPicPr>
                <p:cNvPr id="13" name="Picture 12">
                  <a:extLst>
                    <a:ext uri="{FF2B5EF4-FFF2-40B4-BE49-F238E27FC236}">
                      <a16:creationId xmlns:a16="http://schemas.microsoft.com/office/drawing/2014/main" id="{23EDF082-DE1C-5344-A145-15535AF6D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1548" y="3184334"/>
                  <a:ext cx="1968259" cy="751270"/>
                </a:xfrm>
                <a:prstGeom prst="rect">
                  <a:avLst/>
                </a:prstGeom>
              </p:spPr>
            </p:pic>
            <p:pic>
              <p:nvPicPr>
                <p:cNvPr id="14" name="Picture 13">
                  <a:extLst>
                    <a:ext uri="{FF2B5EF4-FFF2-40B4-BE49-F238E27FC236}">
                      <a16:creationId xmlns:a16="http://schemas.microsoft.com/office/drawing/2014/main" id="{CCAE8DEA-6EA0-9F4A-9483-0A0A6A27E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000" y="4206136"/>
                  <a:ext cx="1617807" cy="1317816"/>
                </a:xfrm>
                <a:prstGeom prst="rect">
                  <a:avLst/>
                </a:prstGeom>
              </p:spPr>
            </p:pic>
          </p:grpSp>
        </p:grpSp>
      </p:grpSp>
      <p:sp>
        <p:nvSpPr>
          <p:cNvPr id="17" name="Rectangular Callout 16">
            <a:extLst>
              <a:ext uri="{FF2B5EF4-FFF2-40B4-BE49-F238E27FC236}">
                <a16:creationId xmlns:a16="http://schemas.microsoft.com/office/drawing/2014/main" id="{59124991-80D6-984C-B5F0-CB8FAFD6A6CB}"/>
              </a:ext>
            </a:extLst>
          </p:cNvPr>
          <p:cNvSpPr/>
          <p:nvPr/>
        </p:nvSpPr>
        <p:spPr>
          <a:xfrm>
            <a:off x="7737934" y="5053562"/>
            <a:ext cx="3615865" cy="1050224"/>
          </a:xfrm>
          <a:prstGeom prst="wedgeRectCallout">
            <a:avLst>
              <a:gd name="adj1" fmla="val -1726"/>
              <a:gd name="adj2" fmla="val -102088"/>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000" dirty="0">
                <a:solidFill>
                  <a:schemeClr val="tx1"/>
                </a:solidFill>
              </a:rPr>
              <a:t>65% of the structured data resides in relational DBMSs.</a:t>
            </a:r>
          </a:p>
        </p:txBody>
      </p:sp>
      <p:sp>
        <p:nvSpPr>
          <p:cNvPr id="3" name="Slide Number Placeholder 2">
            <a:extLst>
              <a:ext uri="{FF2B5EF4-FFF2-40B4-BE49-F238E27FC236}">
                <a16:creationId xmlns:a16="http://schemas.microsoft.com/office/drawing/2014/main" id="{2BF8E569-6C85-3448-AE74-70F6F69F300D}"/>
              </a:ext>
            </a:extLst>
          </p:cNvPr>
          <p:cNvSpPr>
            <a:spLocks noGrp="1"/>
          </p:cNvSpPr>
          <p:nvPr>
            <p:ph type="sldNum" sz="quarter" idx="4"/>
          </p:nvPr>
        </p:nvSpPr>
        <p:spPr/>
        <p:txBody>
          <a:bodyPr/>
          <a:lstStyle/>
          <a:p>
            <a:fld id="{4740AEA5-A348-2949-9B8B-EA763C54C64D}" type="slidenum">
              <a:rPr lang="en-US" smtClean="0"/>
              <a:t>7</a:t>
            </a:fld>
            <a:endParaRPr lang="en-US" dirty="0"/>
          </a:p>
        </p:txBody>
      </p:sp>
    </p:spTree>
    <p:extLst>
      <p:ext uri="{BB962C8B-B14F-4D97-AF65-F5344CB8AC3E}">
        <p14:creationId xmlns:p14="http://schemas.microsoft.com/office/powerpoint/2010/main" val="56306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12B976-8DD3-7442-9C89-11EE354D2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1937479"/>
            <a:ext cx="6438900" cy="3633641"/>
          </a:xfrm>
          <a:prstGeom prst="rect">
            <a:avLst/>
          </a:prstGeom>
        </p:spPr>
      </p:pic>
      <p:sp>
        <p:nvSpPr>
          <p:cNvPr id="12" name="Content Placeholder 2">
            <a:extLst>
              <a:ext uri="{FF2B5EF4-FFF2-40B4-BE49-F238E27FC236}">
                <a16:creationId xmlns:a16="http://schemas.microsoft.com/office/drawing/2014/main" id="{D79A7E3C-EEE5-2B4A-9ADB-E8156AED2E5A}"/>
              </a:ext>
            </a:extLst>
          </p:cNvPr>
          <p:cNvSpPr txBox="1">
            <a:spLocks/>
          </p:cNvSpPr>
          <p:nvPr/>
        </p:nvSpPr>
        <p:spPr>
          <a:xfrm>
            <a:off x="838200" y="911225"/>
            <a:ext cx="10515600" cy="4351338"/>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t>Find all </a:t>
            </a:r>
            <a:r>
              <a:rPr lang="en-US" sz="2800" b="0" dirty="0">
                <a:solidFill>
                  <a:srgbClr val="D55E00"/>
                </a:solidFill>
              </a:rPr>
              <a:t>funny actors </a:t>
            </a:r>
            <a:r>
              <a:rPr lang="en-US" sz="2800" b="0" dirty="0"/>
              <a:t>from the IMDb database.</a:t>
            </a:r>
          </a:p>
        </p:txBody>
      </p:sp>
      <p:grpSp>
        <p:nvGrpSpPr>
          <p:cNvPr id="13" name="Group 12">
            <a:extLst>
              <a:ext uri="{FF2B5EF4-FFF2-40B4-BE49-F238E27FC236}">
                <a16:creationId xmlns:a16="http://schemas.microsoft.com/office/drawing/2014/main" id="{28798F4E-2C05-DA48-93E2-CD7CD0B508F1}"/>
              </a:ext>
            </a:extLst>
          </p:cNvPr>
          <p:cNvGrpSpPr/>
          <p:nvPr/>
        </p:nvGrpSpPr>
        <p:grpSpPr>
          <a:xfrm>
            <a:off x="1123343" y="1937480"/>
            <a:ext cx="3084875" cy="3756884"/>
            <a:chOff x="7465659" y="1073667"/>
            <a:chExt cx="3924302" cy="4972702"/>
          </a:xfrm>
        </p:grpSpPr>
        <p:pic>
          <p:nvPicPr>
            <p:cNvPr id="14" name="Picture 13">
              <a:extLst>
                <a:ext uri="{FF2B5EF4-FFF2-40B4-BE49-F238E27FC236}">
                  <a16:creationId xmlns:a16="http://schemas.microsoft.com/office/drawing/2014/main" id="{1E544CE7-9005-6C46-9B32-1DBF31843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660" y="2639268"/>
              <a:ext cx="3924299" cy="1841500"/>
            </a:xfrm>
            <a:prstGeom prst="rect">
              <a:avLst/>
            </a:prstGeom>
          </p:spPr>
        </p:pic>
        <p:pic>
          <p:nvPicPr>
            <p:cNvPr id="15" name="Picture 14">
              <a:extLst>
                <a:ext uri="{FF2B5EF4-FFF2-40B4-BE49-F238E27FC236}">
                  <a16:creationId xmlns:a16="http://schemas.microsoft.com/office/drawing/2014/main" id="{4E450B4F-EDAC-4E48-82A3-BC39FF67C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661" y="1073667"/>
              <a:ext cx="3924300" cy="1625600"/>
            </a:xfrm>
            <a:prstGeom prst="rect">
              <a:avLst/>
            </a:prstGeom>
          </p:spPr>
        </p:pic>
        <p:pic>
          <p:nvPicPr>
            <p:cNvPr id="16" name="Picture 15">
              <a:extLst>
                <a:ext uri="{FF2B5EF4-FFF2-40B4-BE49-F238E27FC236}">
                  <a16:creationId xmlns:a16="http://schemas.microsoft.com/office/drawing/2014/main" id="{AB8295AB-BC9E-1A49-8E8F-8423FF52D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5659" y="4420769"/>
              <a:ext cx="3924302" cy="1625600"/>
            </a:xfrm>
            <a:prstGeom prst="rect">
              <a:avLst/>
            </a:prstGeom>
          </p:spPr>
        </p:pic>
      </p:grpSp>
      <p:sp>
        <p:nvSpPr>
          <p:cNvPr id="3" name="Slide Number Placeholder 2">
            <a:extLst>
              <a:ext uri="{FF2B5EF4-FFF2-40B4-BE49-F238E27FC236}">
                <a16:creationId xmlns:a16="http://schemas.microsoft.com/office/drawing/2014/main" id="{29CDB486-FF67-ED43-B6A9-CC9B5DDA4442}"/>
              </a:ext>
            </a:extLst>
          </p:cNvPr>
          <p:cNvSpPr>
            <a:spLocks noGrp="1"/>
          </p:cNvSpPr>
          <p:nvPr>
            <p:ph type="sldNum" sz="quarter" idx="4"/>
          </p:nvPr>
        </p:nvSpPr>
        <p:spPr/>
        <p:txBody>
          <a:bodyPr/>
          <a:lstStyle/>
          <a:p>
            <a:fld id="{4740AEA5-A348-2949-9B8B-EA763C54C64D}" type="slidenum">
              <a:rPr lang="en-US" smtClean="0"/>
              <a:t>8</a:t>
            </a:fld>
            <a:endParaRPr lang="en-US" dirty="0"/>
          </a:p>
        </p:txBody>
      </p:sp>
    </p:spTree>
    <p:extLst>
      <p:ext uri="{BB962C8B-B14F-4D97-AF65-F5344CB8AC3E}">
        <p14:creationId xmlns:p14="http://schemas.microsoft.com/office/powerpoint/2010/main" val="175227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71DCC5-8AF3-984E-95FE-01E46F569668}"/>
              </a:ext>
            </a:extLst>
          </p:cNvPr>
          <p:cNvSpPr txBox="1">
            <a:spLocks/>
          </p:cNvSpPr>
          <p:nvPr/>
        </p:nvSpPr>
        <p:spPr>
          <a:xfrm>
            <a:off x="838200" y="489040"/>
            <a:ext cx="10515600" cy="834456"/>
          </a:xfrm>
          <a:prstGeom prst="rect">
            <a:avLst/>
          </a:prstGeom>
        </p:spPr>
        <p:txBody>
          <a:bodyPr/>
          <a:lst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a:lstStyle>
          <a:p>
            <a:r>
              <a:rPr lang="en-US" sz="3730" cap="none" dirty="0"/>
              <a:t>Challenge 1: understanding the schema</a:t>
            </a:r>
          </a:p>
        </p:txBody>
      </p:sp>
      <p:pic>
        <p:nvPicPr>
          <p:cNvPr id="5" name="Picture 4">
            <a:extLst>
              <a:ext uri="{FF2B5EF4-FFF2-40B4-BE49-F238E27FC236}">
                <a16:creationId xmlns:a16="http://schemas.microsoft.com/office/drawing/2014/main" id="{E823766E-E2B1-EB4D-BF0D-A9F198077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0" y="4351952"/>
            <a:ext cx="2844800" cy="1899215"/>
          </a:xfrm>
          <a:prstGeom prst="rect">
            <a:avLst/>
          </a:prstGeom>
        </p:spPr>
      </p:pic>
      <p:pic>
        <p:nvPicPr>
          <p:cNvPr id="1026" name="Picture 2" descr="IMDB schema with key/foreign-key relationships. Underlined attributes are primary keys. Italic font indicates a foreign-key attribute. ">
            <a:extLst>
              <a:ext uri="{FF2B5EF4-FFF2-40B4-BE49-F238E27FC236}">
                <a16:creationId xmlns:a16="http://schemas.microsoft.com/office/drawing/2014/main" id="{2C487A0D-60D3-5646-9341-0C9E7A114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42" y="1744731"/>
            <a:ext cx="5408518" cy="35568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5240F09-5236-274C-AC66-B02B13D83F20}"/>
              </a:ext>
            </a:extLst>
          </p:cNvPr>
          <p:cNvSpPr>
            <a:spLocks noGrp="1"/>
          </p:cNvSpPr>
          <p:nvPr>
            <p:ph type="sldNum" sz="quarter" idx="4"/>
          </p:nvPr>
        </p:nvSpPr>
        <p:spPr/>
        <p:txBody>
          <a:bodyPr/>
          <a:lstStyle/>
          <a:p>
            <a:fld id="{4740AEA5-A348-2949-9B8B-EA763C54C64D}" type="slidenum">
              <a:rPr lang="en-US" smtClean="0"/>
              <a:t>9</a:t>
            </a:fld>
            <a:endParaRPr lang="en-US" dirty="0"/>
          </a:p>
        </p:txBody>
      </p:sp>
    </p:spTree>
    <p:custDataLst>
      <p:tags r:id="rId1"/>
    </p:custDataLst>
    <p:extLst>
      <p:ext uri="{BB962C8B-B14F-4D97-AF65-F5344CB8AC3E}">
        <p14:creationId xmlns:p14="http://schemas.microsoft.com/office/powerpoint/2010/main" val="2444546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6|5.1|6.2|7.9|6.6|3.3|6.7|2.6|9.8|5.8"/>
</p:tagLst>
</file>

<file path=ppt/tags/tag10.xml><?xml version="1.0" encoding="utf-8"?>
<p:tagLst xmlns:a="http://schemas.openxmlformats.org/drawingml/2006/main" xmlns:r="http://schemas.openxmlformats.org/officeDocument/2006/relationships" xmlns:p="http://schemas.openxmlformats.org/presentationml/2006/main">
  <p:tag name="TIMING" val="|14.1|3.5|5.8|5.9"/>
</p:tagLst>
</file>

<file path=ppt/tags/tag11.xml><?xml version="1.0" encoding="utf-8"?>
<p:tagLst xmlns:a="http://schemas.openxmlformats.org/drawingml/2006/main" xmlns:r="http://schemas.openxmlformats.org/officeDocument/2006/relationships" xmlns:p="http://schemas.openxmlformats.org/presentationml/2006/main">
  <p:tag name="TIMING" val="|28.2"/>
</p:tagLst>
</file>

<file path=ppt/tags/tag12.xml><?xml version="1.0" encoding="utf-8"?>
<p:tagLst xmlns:a="http://schemas.openxmlformats.org/drawingml/2006/main" xmlns:r="http://schemas.openxmlformats.org/officeDocument/2006/relationships" xmlns:p="http://schemas.openxmlformats.org/presentationml/2006/main">
  <p:tag name="TIMING" val="|26.3|12.9|32.2"/>
</p:tagLst>
</file>

<file path=ppt/tags/tag13.xml><?xml version="1.0" encoding="utf-8"?>
<p:tagLst xmlns:a="http://schemas.openxmlformats.org/drawingml/2006/main" xmlns:r="http://schemas.openxmlformats.org/officeDocument/2006/relationships" xmlns:p="http://schemas.openxmlformats.org/presentationml/2006/main">
  <p:tag name="TIMING" val="|5.8|1.5|4.6|5.7|3"/>
</p:tagLst>
</file>

<file path=ppt/tags/tag14.xml><?xml version="1.0" encoding="utf-8"?>
<p:tagLst xmlns:a="http://schemas.openxmlformats.org/drawingml/2006/main" xmlns:r="http://schemas.openxmlformats.org/officeDocument/2006/relationships" xmlns:p="http://schemas.openxmlformats.org/presentationml/2006/main">
  <p:tag name="TIMING" val="|15.5|0.3|2.2"/>
</p:tagLst>
</file>

<file path=ppt/tags/tag15.xml><?xml version="1.0" encoding="utf-8"?>
<p:tagLst xmlns:a="http://schemas.openxmlformats.org/drawingml/2006/main" xmlns:r="http://schemas.openxmlformats.org/officeDocument/2006/relationships" xmlns:p="http://schemas.openxmlformats.org/presentationml/2006/main">
  <p:tag name="TIMING" val="|20.8|5.2"/>
</p:tagLst>
</file>

<file path=ppt/tags/tag16.xml><?xml version="1.0" encoding="utf-8"?>
<p:tagLst xmlns:a="http://schemas.openxmlformats.org/drawingml/2006/main" xmlns:r="http://schemas.openxmlformats.org/officeDocument/2006/relationships" xmlns:p="http://schemas.openxmlformats.org/presentationml/2006/main">
  <p:tag name="TIMING" val="|5.7|4.6|7.1"/>
</p:tagLst>
</file>

<file path=ppt/tags/tag17.xml><?xml version="1.0" encoding="utf-8"?>
<p:tagLst xmlns:a="http://schemas.openxmlformats.org/drawingml/2006/main" xmlns:r="http://schemas.openxmlformats.org/officeDocument/2006/relationships" xmlns:p="http://schemas.openxmlformats.org/presentationml/2006/main">
  <p:tag name="TIMING" val="|6.1|1.8|10.2|5.8"/>
</p:tagLst>
</file>

<file path=ppt/tags/tag2.xml><?xml version="1.0" encoding="utf-8"?>
<p:tagLst xmlns:a="http://schemas.openxmlformats.org/drawingml/2006/main" xmlns:r="http://schemas.openxmlformats.org/officeDocument/2006/relationships" xmlns:p="http://schemas.openxmlformats.org/presentationml/2006/main">
  <p:tag name="TIMING" val="|7.6|5.1|6.2|7.9|6.6|3.3|6.7|2.6|9.8|5.8"/>
</p:tagLst>
</file>

<file path=ppt/tags/tag3.xml><?xml version="1.0" encoding="utf-8"?>
<p:tagLst xmlns:a="http://schemas.openxmlformats.org/drawingml/2006/main" xmlns:r="http://schemas.openxmlformats.org/officeDocument/2006/relationships" xmlns:p="http://schemas.openxmlformats.org/presentationml/2006/main">
  <p:tag name="TIMING" val="|6.3"/>
</p:tagLst>
</file>

<file path=ppt/tags/tag4.xml><?xml version="1.0" encoding="utf-8"?>
<p:tagLst xmlns:a="http://schemas.openxmlformats.org/drawingml/2006/main" xmlns:r="http://schemas.openxmlformats.org/officeDocument/2006/relationships" xmlns:p="http://schemas.openxmlformats.org/presentationml/2006/main">
  <p:tag name="TIMING" val="|8.6"/>
</p:tagLst>
</file>

<file path=ppt/tags/tag5.xml><?xml version="1.0" encoding="utf-8"?>
<p:tagLst xmlns:a="http://schemas.openxmlformats.org/drawingml/2006/main" xmlns:r="http://schemas.openxmlformats.org/officeDocument/2006/relationships" xmlns:p="http://schemas.openxmlformats.org/presentationml/2006/main">
  <p:tag name="TIMING" val="|15.4|4.6|1.5|1.6"/>
</p:tagLst>
</file>

<file path=ppt/tags/tag6.xml><?xml version="1.0" encoding="utf-8"?>
<p:tagLst xmlns:a="http://schemas.openxmlformats.org/drawingml/2006/main" xmlns:r="http://schemas.openxmlformats.org/officeDocument/2006/relationships" xmlns:p="http://schemas.openxmlformats.org/presentationml/2006/main">
  <p:tag name="TIMING" val="|10.9|8.9|1.9"/>
</p:tagLst>
</file>

<file path=ppt/tags/tag7.xml><?xml version="1.0" encoding="utf-8"?>
<p:tagLst xmlns:a="http://schemas.openxmlformats.org/drawingml/2006/main" xmlns:r="http://schemas.openxmlformats.org/officeDocument/2006/relationships" xmlns:p="http://schemas.openxmlformats.org/presentationml/2006/main">
  <p:tag name="TIMING" val="|8.1"/>
</p:tagLst>
</file>

<file path=ppt/tags/tag8.xml><?xml version="1.0" encoding="utf-8"?>
<p:tagLst xmlns:a="http://schemas.openxmlformats.org/drawingml/2006/main" xmlns:r="http://schemas.openxmlformats.org/officeDocument/2006/relationships" xmlns:p="http://schemas.openxmlformats.org/presentationml/2006/main">
  <p:tag name="TIMING" val="|13.7|4.6"/>
</p:tagLst>
</file>

<file path=ppt/tags/tag9.xml><?xml version="1.0" encoding="utf-8"?>
<p:tagLst xmlns:a="http://schemas.openxmlformats.org/drawingml/2006/main" xmlns:r="http://schemas.openxmlformats.org/officeDocument/2006/relationships" xmlns:p="http://schemas.openxmlformats.org/presentationml/2006/main">
  <p:tag name="TIMING" val="|7.2|7.5"/>
</p:tagLst>
</file>

<file path=ppt/theme/theme1.xml><?xml version="1.0" encoding="utf-8"?>
<a:theme xmlns:a="http://schemas.openxmlformats.org/drawingml/2006/main"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0 UMass Amherst powerpoint template" id="{CCCEF1AB-87F8-784D-9588-5DD0676C8CB2}" vid="{F09BAA8A-B50E-A246-A005-9B76C88E7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6463</TotalTime>
  <Words>5844</Words>
  <Application>Microsoft Macintosh PowerPoint</Application>
  <PresentationFormat>Widescreen</PresentationFormat>
  <Paragraphs>619</Paragraphs>
  <Slides>53</Slides>
  <Notes>52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Avenir</vt:lpstr>
      <vt:lpstr>Avenir Book</vt:lpstr>
      <vt:lpstr>Calibri</vt:lpstr>
      <vt:lpstr>Cambria Math</vt:lpstr>
      <vt:lpstr>Courier</vt:lpstr>
      <vt:lpstr>Verdana</vt:lpstr>
      <vt:lpstr>Office Theme</vt:lpstr>
      <vt:lpstr>Enhancing Usability, Explainability, and Trustworthiness of Data Systems  Anna Fariha  Assistant Professor (starting July 2023) University of Utah</vt:lpstr>
      <vt:lpstr>PowerPoint Presentation</vt:lpstr>
      <vt:lpstr>PowerPoint Presentation</vt:lpstr>
      <vt:lpstr>PowerPoint Presentation</vt:lpstr>
      <vt:lpstr>PowerPoint Presentation</vt:lpstr>
      <vt:lpstr>Enhancing Usability of Data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 Marshall</dc:creator>
  <cp:lastModifiedBy>Anna Fariha</cp:lastModifiedBy>
  <cp:revision>1863</cp:revision>
  <cp:lastPrinted>2020-10-06T04:23:41Z</cp:lastPrinted>
  <dcterms:created xsi:type="dcterms:W3CDTF">2020-03-27T13:28:37Z</dcterms:created>
  <dcterms:modified xsi:type="dcterms:W3CDTF">2023-04-21T19:46:39Z</dcterms:modified>
</cp:coreProperties>
</file>